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5" r:id="rId4"/>
    <p:sldId id="276" r:id="rId5"/>
    <p:sldId id="277" r:id="rId6"/>
    <p:sldId id="278" r:id="rId7"/>
    <p:sldId id="279" r:id="rId8"/>
    <p:sldId id="280" r:id="rId9"/>
    <p:sldId id="292" r:id="rId10"/>
    <p:sldId id="281" r:id="rId11"/>
    <p:sldId id="293" r:id="rId12"/>
    <p:sldId id="282" r:id="rId13"/>
    <p:sldId id="294" r:id="rId14"/>
    <p:sldId id="283" r:id="rId15"/>
    <p:sldId id="284" r:id="rId16"/>
    <p:sldId id="260" r:id="rId17"/>
    <p:sldId id="285" r:id="rId18"/>
    <p:sldId id="259" r:id="rId19"/>
    <p:sldId id="287" r:id="rId20"/>
    <p:sldId id="261" r:id="rId21"/>
    <p:sldId id="288" r:id="rId22"/>
    <p:sldId id="262" r:id="rId23"/>
    <p:sldId id="286" r:id="rId24"/>
    <p:sldId id="289" r:id="rId25"/>
    <p:sldId id="257" r:id="rId26"/>
    <p:sldId id="329" r:id="rId27"/>
    <p:sldId id="263" r:id="rId28"/>
    <p:sldId id="264" r:id="rId29"/>
    <p:sldId id="265" r:id="rId30"/>
    <p:sldId id="267" r:id="rId31"/>
    <p:sldId id="270" r:id="rId32"/>
    <p:sldId id="271" r:id="rId33"/>
    <p:sldId id="272" r:id="rId34"/>
    <p:sldId id="273" r:id="rId35"/>
    <p:sldId id="318" r:id="rId36"/>
    <p:sldId id="317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295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297" r:id="rId56"/>
    <p:sldId id="298" r:id="rId57"/>
    <p:sldId id="299" r:id="rId58"/>
    <p:sldId id="300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274" r:id="rId68"/>
    <p:sldId id="291" r:id="rId69"/>
    <p:sldId id="330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EAA6E7-0021-4A10-98BA-2E01052DC262}" type="datetimeFigureOut">
              <a:rPr lang="hu-HU" smtClean="0"/>
              <a:t>2015.02.10.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2C34C9-B310-4F43-9001-61F9424C8CA6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chemeClr val="tx1"/>
                </a:solidFill>
              </a:rPr>
              <a:t>Közösségfejlesztési törekvések Dunaszegen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80920" cy="4608512"/>
          </a:xfrm>
        </p:spPr>
        <p:txBody>
          <a:bodyPr>
            <a:noAutofit/>
          </a:bodyPr>
          <a:lstStyle/>
          <a:p>
            <a:r>
              <a:rPr lang="hu-HU" sz="2400" b="1" i="1" dirty="0" smtClean="0">
                <a:solidFill>
                  <a:schemeClr val="tx1"/>
                </a:solidFill>
              </a:rPr>
              <a:t>Dunaszeg Község Önkormányzata csatlakozott a „Képzés a konvergencia régiókban lévő önkormányzatoknak” című projekthez. </a:t>
            </a:r>
          </a:p>
          <a:p>
            <a:r>
              <a:rPr lang="hu-HU" sz="2400" b="1" i="1" dirty="0" smtClean="0">
                <a:solidFill>
                  <a:schemeClr val="tx1"/>
                </a:solidFill>
              </a:rPr>
              <a:t>A Helyi </a:t>
            </a:r>
            <a:r>
              <a:rPr lang="hu-HU" sz="2400" b="1" i="1" dirty="0">
                <a:solidFill>
                  <a:schemeClr val="tx1"/>
                </a:solidFill>
              </a:rPr>
              <a:t>K</a:t>
            </a:r>
            <a:r>
              <a:rPr lang="hu-HU" sz="2400" b="1" i="1" dirty="0" smtClean="0">
                <a:solidFill>
                  <a:schemeClr val="tx1"/>
                </a:solidFill>
              </a:rPr>
              <a:t>özösségi Akadémiák (HKA) hálózata program keretében helyi fejlesztési stratégiák készülnek a felmerülő ötletek felhasználására.</a:t>
            </a:r>
          </a:p>
          <a:p>
            <a:r>
              <a:rPr lang="hu-HU" sz="2400" b="1" i="1" dirty="0" smtClean="0">
                <a:solidFill>
                  <a:schemeClr val="tx1"/>
                </a:solidFill>
              </a:rPr>
              <a:t>A projekt megvalósítása során e pályázat útján kiválasztott 77 kistelepülésre kiterjedő program több, egymással szorosan összefüggő célt követ, amelyek eredményeképpen helyi szinten megvalósul és széles körben terjeszthetővé válik az Európai Unió fejlesztéspolitikai ajánlása a közösségvezérelt helyi fejlesztésről.</a:t>
            </a:r>
            <a:endParaRPr lang="hu-H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5256583"/>
          </a:xfrm>
        </p:spPr>
        <p:txBody>
          <a:bodyPr>
            <a:normAutofit fontScale="32500" lnSpcReduction="20000"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Camping, játéklehetőség, strand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Híd a Mosoni-Dunán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Szabadidőpark játéklehetőségekkel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Gazdasági tevékenységek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Dunaszegi kenyér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Dunaszegi Vadaspark  (strucc, vaddisznó, szarvas)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 tannyelvű általános iskola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Parkoló  a falu határában, ahol ott a „behajtani  tilos„ tábla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Helikopter  leszállópálya az iskola tetején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Autósmozi a falu szélén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Korcsolyapálya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Aréna és egyben Wellness Hotel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Pláza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Maci sajt gyár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6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Munkahelyek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u-HU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hu-HU" sz="59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csoport</a:t>
            </a:r>
            <a:endParaRPr lang="hu-HU" sz="59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887162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67" y="-19128"/>
            <a:ext cx="9185207" cy="687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899592" y="1477952"/>
            <a:ext cx="7408333" cy="5184576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Üvegpalota – emeletes, ugróház, gyermekfelügyelet, fiatalok találkozási helye 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Környező települések összekötése csatornarendszerrel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Stadion – Bajnokok ligája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Strand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Parkoló zóna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Mozgójárda 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Gyorsvasút (mágnes vasút)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generációs intézmény, gyermekfelügyelet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Idősek otthona – panoráma lift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Játszóház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Uszoda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Kávézó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Kiadó irodahelységek (távmunka állomás)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Termelői piac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Élet </a:t>
            </a:r>
            <a:r>
              <a:rPr lang="hu-HU" sz="22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</a:t>
            </a: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ize Kút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u-HU" sz="18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Autofit/>
          </a:bodyPr>
          <a:lstStyle/>
          <a:p>
            <a:r>
              <a:rPr lang="hu-HU" sz="59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csoport</a:t>
            </a:r>
            <a:endParaRPr lang="hu-HU" sz="59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80330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8" y="8210"/>
            <a:ext cx="9148223" cy="684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899592" y="1196752"/>
            <a:ext cx="7408333" cy="5394912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Parkoló – közlekedés: kerékpárral és elemes autóval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Ipar</a:t>
            </a:r>
            <a:endParaRPr lang="hu-HU" sz="2200" b="1" i="1" dirty="0" smtClean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Gyorsforgalmi út / Mosoni-Duna mentén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Békesség-nyugalom irányvonal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Rekreáció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Úszó erőmű, szélerőmű, naperőmű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Sportcentrum – 15.000 fős stadion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Településrész / Gazdálkodók (sajt, bor, egyéb feldolgozása)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Kikötő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Parkerdő Kunszigettel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Állatpark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Hotel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Rendezvénytér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Friss töltés aszfaltozása – kerékpárút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Kemence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Vízimalom, hajómalom</a:t>
            </a:r>
          </a:p>
          <a:p>
            <a:pPr marL="342900" indent="-342900" algn="ctr"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v"/>
            </a:pPr>
            <a:r>
              <a:rPr lang="hu-HU" sz="2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Korzó a Duna partján ( erdő rendbetétele)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u-HU" sz="2000" b="1" i="1" dirty="0" smtClean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u-HU" sz="20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u-HU" sz="59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csoport</a:t>
            </a:r>
            <a:endParaRPr lang="hu-HU" sz="59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98332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64096"/>
          </a:xfrm>
        </p:spPr>
        <p:txBody>
          <a:bodyPr>
            <a:noAutofit/>
          </a:bodyPr>
          <a:lstStyle/>
          <a:p>
            <a:r>
              <a:rPr lang="hu-HU" sz="59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SWOT - helyzetelemzés</a:t>
            </a:r>
            <a:endParaRPr lang="hu-HU" sz="59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968551"/>
          </a:xfrm>
        </p:spPr>
        <p:txBody>
          <a:bodyPr>
            <a:noAutofit/>
          </a:bodyPr>
          <a:lstStyle/>
          <a:p>
            <a:r>
              <a:rPr lang="hu-HU" sz="28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helyzetelemzés vizsgálati irányai: </a:t>
            </a:r>
          </a:p>
          <a:p>
            <a:r>
              <a:rPr lang="hu-HU" sz="2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az erősségek</a:t>
            </a:r>
          </a:p>
          <a:p>
            <a:pPr marL="342900" indent="-342900">
              <a:buFontTx/>
              <a:buChar char="-"/>
            </a:pPr>
            <a:r>
              <a:rPr lang="hu-HU" sz="2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gyengeségek</a:t>
            </a:r>
          </a:p>
          <a:p>
            <a:pPr marL="342900" indent="-342900">
              <a:buFontTx/>
              <a:buChar char="-"/>
            </a:pPr>
            <a:r>
              <a:rPr lang="hu-HU" sz="2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lehetőségek</a:t>
            </a:r>
          </a:p>
          <a:p>
            <a:pPr marL="342900" indent="-342900">
              <a:buFontTx/>
              <a:buChar char="-"/>
            </a:pPr>
            <a:r>
              <a:rPr lang="hu-HU" sz="2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veszélyek</a:t>
            </a:r>
          </a:p>
          <a:p>
            <a:pPr marL="342900" indent="-342900">
              <a:buFontTx/>
              <a:buChar char="-"/>
            </a:pPr>
            <a:endParaRPr lang="hu-HU" sz="28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>
              <a:buFontTx/>
              <a:buChar char="-"/>
            </a:pPr>
            <a:r>
              <a:rPr lang="hu-HU" sz="2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Ezek keresési forrásai, területei lehetnek gazdasági, politikai, kulturális, társadalmi, fizikai és turisztikai természetűek. Mindezen összefüggésekben felmerülhetnek a község jövőjét befolyásoló kedvező vagy kedvezőtlen tényezők.</a:t>
            </a:r>
          </a:p>
        </p:txBody>
      </p:sp>
    </p:spTree>
    <p:extLst>
      <p:ext uri="{BB962C8B-B14F-4D97-AF65-F5344CB8AC3E}">
        <p14:creationId xmlns:p14="http://schemas.microsoft.com/office/powerpoint/2010/main" val="18540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6290"/>
          </a:xfrm>
        </p:spPr>
        <p:txBody>
          <a:bodyPr/>
          <a:lstStyle/>
          <a:p>
            <a:r>
              <a:rPr lang="hu-HU" b="1" i="1" dirty="0">
                <a:solidFill>
                  <a:schemeClr val="tx1"/>
                </a:solidFill>
              </a:rPr>
              <a:t>G</a:t>
            </a:r>
            <a:r>
              <a:rPr lang="hu-HU" b="1" i="1" dirty="0" smtClean="0">
                <a:solidFill>
                  <a:schemeClr val="tx1"/>
                </a:solidFill>
              </a:rPr>
              <a:t>yengeségek: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95536" y="1861664"/>
            <a:ext cx="4103311" cy="48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i="1" dirty="0" err="1" smtClean="0">
                <a:solidFill>
                  <a:schemeClr val="tx1"/>
                </a:solidFill>
              </a:rPr>
              <a:t>-település</a:t>
            </a:r>
            <a:r>
              <a:rPr lang="hu-HU" sz="2200" b="1" i="1" dirty="0" smtClean="0">
                <a:solidFill>
                  <a:schemeClr val="tx1"/>
                </a:solidFill>
              </a:rPr>
              <a:t> vezetése </a:t>
            </a:r>
            <a:r>
              <a:rPr lang="hu-HU" sz="2200" b="1" i="1" dirty="0">
                <a:solidFill>
                  <a:schemeClr val="tx1"/>
                </a:solidFill>
              </a:rPr>
              <a:t>és a lakosság közötti kommunikáció gyenge</a:t>
            </a: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-kevés</a:t>
            </a:r>
            <a:r>
              <a:rPr lang="hu-HU" sz="2200" b="1" i="1" dirty="0">
                <a:solidFill>
                  <a:schemeClr val="tx1"/>
                </a:solidFill>
              </a:rPr>
              <a:t>  minőségi </a:t>
            </a:r>
            <a:r>
              <a:rPr lang="hu-HU" sz="2200" b="1" i="1" dirty="0" smtClean="0">
                <a:solidFill>
                  <a:schemeClr val="tx1"/>
                </a:solidFill>
              </a:rPr>
              <a:t>vendéglátóhely</a:t>
            </a:r>
            <a:endParaRPr lang="hu-HU" sz="2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-helyi</a:t>
            </a:r>
            <a:r>
              <a:rPr lang="hu-HU" sz="2200" b="1" i="1" dirty="0">
                <a:solidFill>
                  <a:schemeClr val="tx1"/>
                </a:solidFill>
              </a:rPr>
              <a:t> </a:t>
            </a:r>
            <a:r>
              <a:rPr lang="hu-HU" sz="2200" b="1" i="1" dirty="0" smtClean="0">
                <a:solidFill>
                  <a:schemeClr val="tx1"/>
                </a:solidFill>
              </a:rPr>
              <a:t>média hiánya</a:t>
            </a:r>
            <a:endParaRPr lang="hu-HU" sz="2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-fiatalok</a:t>
            </a:r>
            <a:r>
              <a:rPr lang="hu-HU" sz="2200" b="1" i="1" dirty="0">
                <a:solidFill>
                  <a:schemeClr val="tx1"/>
                </a:solidFill>
              </a:rPr>
              <a:t> </a:t>
            </a:r>
            <a:r>
              <a:rPr lang="hu-HU" sz="2200" b="1" i="1" dirty="0" smtClean="0">
                <a:solidFill>
                  <a:schemeClr val="tx1"/>
                </a:solidFill>
              </a:rPr>
              <a:t>aktivitásának </a:t>
            </a:r>
            <a:r>
              <a:rPr lang="hu-HU" sz="2200" b="1" i="1" dirty="0">
                <a:solidFill>
                  <a:schemeClr val="tx1"/>
                </a:solidFill>
              </a:rPr>
              <a:t>hiánya</a:t>
            </a: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-gyenge</a:t>
            </a:r>
            <a:r>
              <a:rPr lang="hu-HU" sz="2200" b="1" i="1" dirty="0">
                <a:solidFill>
                  <a:schemeClr val="tx1"/>
                </a:solidFill>
              </a:rPr>
              <a:t> bolthálózat</a:t>
            </a: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-fogorvos</a:t>
            </a:r>
            <a:r>
              <a:rPr lang="hu-HU" sz="2200" b="1" i="1" dirty="0">
                <a:solidFill>
                  <a:schemeClr val="tx1"/>
                </a:solidFill>
              </a:rPr>
              <a:t> hiánya</a:t>
            </a:r>
          </a:p>
          <a:p>
            <a:pPr marL="0" indent="0">
              <a:buNone/>
            </a:pPr>
            <a:r>
              <a:rPr lang="hu-HU" sz="2200" b="1" i="1" dirty="0" err="1" smtClean="0">
                <a:solidFill>
                  <a:schemeClr val="tx1"/>
                </a:solidFill>
              </a:rPr>
              <a:t>-</a:t>
            </a:r>
            <a:r>
              <a:rPr lang="hu-HU" sz="2200" b="1" i="1" dirty="0" err="1">
                <a:solidFill>
                  <a:schemeClr val="tx1"/>
                </a:solidFill>
              </a:rPr>
              <a:t>rendezvényekre</a:t>
            </a:r>
            <a:r>
              <a:rPr lang="hu-HU" sz="2200" b="1" i="1" dirty="0">
                <a:solidFill>
                  <a:schemeClr val="tx1"/>
                </a:solidFill>
              </a:rPr>
              <a:t> pénzügyi hiány</a:t>
            </a: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-kihasználatlan</a:t>
            </a:r>
            <a:r>
              <a:rPr lang="hu-HU" sz="2200" b="1" i="1" dirty="0">
                <a:solidFill>
                  <a:schemeClr val="tx1"/>
                </a:solidFill>
              </a:rPr>
              <a:t> épületek</a:t>
            </a:r>
          </a:p>
          <a:p>
            <a:pPr marL="0" indent="0">
              <a:buNone/>
            </a:pPr>
            <a:r>
              <a:rPr lang="hu-HU" sz="2200" b="1" i="1" dirty="0" err="1">
                <a:solidFill>
                  <a:schemeClr val="tx1"/>
                </a:solidFill>
              </a:rPr>
              <a:t>-illegális</a:t>
            </a:r>
            <a:r>
              <a:rPr lang="hu-HU" sz="2200" b="1" i="1" dirty="0">
                <a:solidFill>
                  <a:schemeClr val="tx1"/>
                </a:solidFill>
              </a:rPr>
              <a:t> </a:t>
            </a:r>
            <a:r>
              <a:rPr lang="hu-HU" sz="2200" b="1" i="1" dirty="0" smtClean="0">
                <a:solidFill>
                  <a:schemeClr val="tx1"/>
                </a:solidFill>
              </a:rPr>
              <a:t>szemétlerakás</a:t>
            </a:r>
          </a:p>
          <a:p>
            <a:pPr marL="0" indent="0">
              <a:buNone/>
            </a:pPr>
            <a:r>
              <a:rPr lang="hu-HU" sz="2200" b="1" i="1" dirty="0" err="1" smtClean="0">
                <a:solidFill>
                  <a:schemeClr val="tx1"/>
                </a:solidFill>
              </a:rPr>
              <a:t>-ipar</a:t>
            </a:r>
            <a:r>
              <a:rPr lang="hu-HU" sz="2200" b="1" i="1" dirty="0" smtClean="0">
                <a:solidFill>
                  <a:schemeClr val="tx1"/>
                </a:solidFill>
              </a:rPr>
              <a:t> hiánya</a:t>
            </a:r>
            <a:endParaRPr lang="hu-HU" sz="2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4008" y="1811627"/>
            <a:ext cx="4103312" cy="49297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-lakossági</a:t>
            </a:r>
            <a:r>
              <a:rPr lang="hu-HU" b="1" i="1" dirty="0">
                <a:solidFill>
                  <a:schemeClr val="tx1"/>
                </a:solidFill>
              </a:rPr>
              <a:t> </a:t>
            </a:r>
            <a:r>
              <a:rPr lang="hu-HU" b="1" i="1" dirty="0" smtClean="0">
                <a:solidFill>
                  <a:schemeClr val="tx1"/>
                </a:solidFill>
              </a:rPr>
              <a:t>érdektelenség, közöny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-az</a:t>
            </a:r>
            <a:r>
              <a:rPr lang="hu-HU" b="1" i="1" dirty="0">
                <a:solidFill>
                  <a:schemeClr val="tx1"/>
                </a:solidFill>
              </a:rPr>
              <a:t> átemelők büdösek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-helyi</a:t>
            </a:r>
            <a:r>
              <a:rPr lang="hu-HU" b="1" i="1" dirty="0">
                <a:solidFill>
                  <a:schemeClr val="tx1"/>
                </a:solidFill>
              </a:rPr>
              <a:t> munkalehetőség hiánya</a:t>
            </a:r>
          </a:p>
          <a:p>
            <a:pPr marL="0" indent="0">
              <a:buNone/>
            </a:pPr>
            <a:r>
              <a:rPr lang="hu-HU" b="1" i="1" dirty="0" err="1" smtClean="0">
                <a:solidFill>
                  <a:schemeClr val="tx1"/>
                </a:solidFill>
              </a:rPr>
              <a:t>-pedagógusok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nem helyi lakosként nem vesznek részt a közösség életében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-kicsi</a:t>
            </a:r>
            <a:r>
              <a:rPr lang="hu-HU" b="1" i="1" dirty="0">
                <a:solidFill>
                  <a:schemeClr val="tx1"/>
                </a:solidFill>
              </a:rPr>
              <a:t> </a:t>
            </a:r>
            <a:r>
              <a:rPr lang="hu-HU" b="1" i="1" dirty="0" smtClean="0">
                <a:solidFill>
                  <a:schemeClr val="tx1"/>
                </a:solidFill>
              </a:rPr>
              <a:t>a kultúrház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-mobil</a:t>
            </a:r>
            <a:r>
              <a:rPr lang="hu-HU" b="1" i="1" dirty="0">
                <a:solidFill>
                  <a:schemeClr val="tx1"/>
                </a:solidFill>
              </a:rPr>
              <a:t> távközlési </a:t>
            </a:r>
            <a:r>
              <a:rPr lang="hu-HU" b="1" i="1" dirty="0" smtClean="0">
                <a:solidFill>
                  <a:schemeClr val="tx1"/>
                </a:solidFill>
              </a:rPr>
              <a:t>szolgáltatás </a:t>
            </a:r>
            <a:r>
              <a:rPr lang="hu-HU" b="1" i="1" dirty="0">
                <a:solidFill>
                  <a:schemeClr val="tx1"/>
                </a:solidFill>
              </a:rPr>
              <a:t>minősége rossz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-letelepedési</a:t>
            </a:r>
            <a:r>
              <a:rPr lang="hu-HU" b="1" i="1" dirty="0">
                <a:solidFill>
                  <a:schemeClr val="tx1"/>
                </a:solidFill>
              </a:rPr>
              <a:t> kedvezmények hiánya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-infrastruktúra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 smtClean="0">
                <a:solidFill>
                  <a:schemeClr val="tx1"/>
                </a:solidFill>
              </a:rPr>
              <a:t>-civil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szervezetek kooperációjának hiánya</a:t>
            </a:r>
          </a:p>
          <a:p>
            <a:pPr marL="0" indent="0">
              <a:buNone/>
            </a:pP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08112"/>
          </a:xfrm>
        </p:spPr>
        <p:txBody>
          <a:bodyPr>
            <a:noAutofit/>
          </a:bodyPr>
          <a:lstStyle/>
          <a:p>
            <a:r>
              <a:rPr lang="hu-HU" sz="80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Gyengeségek</a:t>
            </a:r>
            <a:endParaRPr lang="hu-HU" sz="80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136904" cy="396044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Közösségi integráció problémái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A település vezetése és a lakosság közötti kommunikáció gyengesége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Gyenge kereskedelmi, vendéglátó- és szálláshely (turisztikai) hálózat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Helyi média hiánya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Fiatalok aktivitásának hiánya</a:t>
            </a:r>
            <a:endParaRPr lang="hu-HU" sz="36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87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chemeClr val="tx1"/>
                </a:solidFill>
              </a:rPr>
              <a:t>Erősségek: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4319335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>
                <a:solidFill>
                  <a:schemeClr val="tx1"/>
                </a:solidFill>
              </a:rPr>
              <a:t>teljes</a:t>
            </a:r>
            <a:r>
              <a:rPr lang="hu-HU" sz="1600" b="1" i="1" dirty="0">
                <a:solidFill>
                  <a:schemeClr val="tx1"/>
                </a:solidFill>
              </a:rPr>
              <a:t> intézményhálózat</a:t>
            </a:r>
          </a:p>
          <a:p>
            <a:pPr marL="0" indent="0">
              <a:buNone/>
            </a:pPr>
            <a:r>
              <a:rPr lang="hu-HU" sz="1600" b="1" i="1" dirty="0" err="1" smtClean="0">
                <a:solidFill>
                  <a:schemeClr val="tx1"/>
                </a:solidFill>
              </a:rPr>
              <a:t>-jól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>
                <a:solidFill>
                  <a:schemeClr val="tx1"/>
                </a:solidFill>
              </a:rPr>
              <a:t>működő művészeti együttesek (dalkör</a:t>
            </a:r>
            <a:r>
              <a:rPr lang="hu-HU" sz="1600" b="1" i="1" dirty="0" smtClean="0">
                <a:solidFill>
                  <a:schemeClr val="tx1"/>
                </a:solidFill>
              </a:rPr>
              <a:t>, néptánc, színjátszók</a:t>
            </a:r>
            <a:r>
              <a:rPr lang="hu-HU" sz="1600" b="1" i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-rendezett</a:t>
            </a:r>
            <a:r>
              <a:rPr lang="hu-HU" sz="1600" b="1" i="1" dirty="0" smtClean="0">
                <a:solidFill>
                  <a:schemeClr val="tx1"/>
                </a:solidFill>
              </a:rPr>
              <a:t>, tiszta </a:t>
            </a:r>
            <a:r>
              <a:rPr lang="hu-HU" sz="1600" b="1" i="1" dirty="0">
                <a:solidFill>
                  <a:schemeClr val="tx1"/>
                </a:solidFill>
              </a:rPr>
              <a:t>és biztonságos település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-civil</a:t>
            </a:r>
            <a:r>
              <a:rPr lang="hu-HU" sz="1600" b="1" i="1" dirty="0">
                <a:solidFill>
                  <a:schemeClr val="tx1"/>
                </a:solidFill>
              </a:rPr>
              <a:t> szervezetek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-egészségügyi</a:t>
            </a:r>
            <a:r>
              <a:rPr lang="hu-HU" sz="1600" b="1" i="1" dirty="0">
                <a:solidFill>
                  <a:schemeClr val="tx1"/>
                </a:solidFill>
              </a:rPr>
              <a:t> centrum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-közösségi</a:t>
            </a:r>
            <a:r>
              <a:rPr lang="hu-HU" sz="1600" b="1" i="1" dirty="0">
                <a:solidFill>
                  <a:schemeClr val="tx1"/>
                </a:solidFill>
              </a:rPr>
              <a:t> tér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-átlag</a:t>
            </a:r>
            <a:r>
              <a:rPr lang="hu-HU" sz="1600" b="1" i="1" dirty="0">
                <a:solidFill>
                  <a:schemeClr val="tx1"/>
                </a:solidFill>
              </a:rPr>
              <a:t> feletti adóbefizetés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-jó</a:t>
            </a:r>
            <a:r>
              <a:rPr lang="hu-HU" sz="1600" b="1" i="1" dirty="0">
                <a:solidFill>
                  <a:schemeClr val="tx1"/>
                </a:solidFill>
              </a:rPr>
              <a:t> horgászati lehetőségek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-zöld</a:t>
            </a:r>
            <a:r>
              <a:rPr lang="hu-HU" sz="1600" b="1" i="1" dirty="0">
                <a:solidFill>
                  <a:schemeClr val="tx1"/>
                </a:solidFill>
              </a:rPr>
              <a:t> övezetek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 smtClean="0">
                <a:solidFill>
                  <a:schemeClr val="tx1"/>
                </a:solidFill>
              </a:rPr>
              <a:t>kapcsolatrendszer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-infrastruktúra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-oktatási</a:t>
            </a:r>
            <a:r>
              <a:rPr lang="hu-HU" sz="1600" b="1" i="1" dirty="0" smtClean="0">
                <a:solidFill>
                  <a:schemeClr val="tx1"/>
                </a:solidFill>
              </a:rPr>
              <a:t>, nevelési </a:t>
            </a:r>
            <a:r>
              <a:rPr lang="hu-HU" sz="1600" b="1" i="1" dirty="0">
                <a:solidFill>
                  <a:schemeClr val="tx1"/>
                </a:solidFill>
              </a:rPr>
              <a:t>struktúra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-kedvező</a:t>
            </a:r>
            <a:r>
              <a:rPr lang="hu-HU" sz="1600" b="1" i="1" dirty="0">
                <a:solidFill>
                  <a:schemeClr val="tx1"/>
                </a:solidFill>
              </a:rPr>
              <a:t> korfa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 smtClean="0">
                <a:solidFill>
                  <a:schemeClr val="tx1"/>
                </a:solidFill>
              </a:rPr>
              <a:t>sportkör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-zeneiskola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-jó</a:t>
            </a:r>
            <a:r>
              <a:rPr lang="hu-HU" sz="1600" b="1" i="1" dirty="0">
                <a:solidFill>
                  <a:schemeClr val="tx1"/>
                </a:solidFill>
              </a:rPr>
              <a:t> közbiztonság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-jómódú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smtClean="0">
                <a:solidFill>
                  <a:schemeClr val="tx1"/>
                </a:solidFill>
              </a:rPr>
              <a:t>falu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 smtClean="0">
                <a:solidFill>
                  <a:schemeClr val="tx1"/>
                </a:solidFill>
              </a:rPr>
              <a:t>sok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>
                <a:solidFill>
                  <a:schemeClr val="tx1"/>
                </a:solidFill>
              </a:rPr>
              <a:t>szakkör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-kézműves</a:t>
            </a:r>
            <a:r>
              <a:rPr lang="hu-HU" sz="1600" b="1" i="1" dirty="0">
                <a:solidFill>
                  <a:schemeClr val="tx1"/>
                </a:solidFill>
              </a:rPr>
              <a:t> hagyományok átadása</a:t>
            </a:r>
          </a:p>
          <a:p>
            <a:pPr marL="0" indent="0">
              <a:buNone/>
            </a:pPr>
            <a:endParaRPr lang="hu-HU" sz="1600" i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417532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b="1" i="1" dirty="0" err="1" smtClean="0">
                <a:solidFill>
                  <a:schemeClr val="tx1"/>
                </a:solidFill>
              </a:rPr>
              <a:t>-</a:t>
            </a:r>
            <a:r>
              <a:rPr lang="hu-HU" sz="1600" b="1" i="1" dirty="0" err="1">
                <a:solidFill>
                  <a:schemeClr val="tx1"/>
                </a:solidFill>
              </a:rPr>
              <a:t>aktív</a:t>
            </a:r>
            <a:r>
              <a:rPr lang="hu-HU" sz="1600" b="1" i="1" dirty="0">
                <a:solidFill>
                  <a:schemeClr val="tx1"/>
                </a:solidFill>
              </a:rPr>
              <a:t> civil egyesületek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 smtClean="0">
                <a:solidFill>
                  <a:schemeClr val="tx1"/>
                </a:solidFill>
              </a:rPr>
              <a:t>jó</a:t>
            </a:r>
            <a:r>
              <a:rPr lang="hu-HU" sz="1600" b="1" i="1" dirty="0" smtClean="0">
                <a:solidFill>
                  <a:schemeClr val="tx1"/>
                </a:solidFill>
              </a:rPr>
              <a:t> , színvonalas </a:t>
            </a:r>
            <a:r>
              <a:rPr lang="hu-HU" sz="1600" b="1" i="1" dirty="0">
                <a:solidFill>
                  <a:schemeClr val="tx1"/>
                </a:solidFill>
              </a:rPr>
              <a:t>oktatás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 smtClean="0">
                <a:solidFill>
                  <a:schemeClr val="tx1"/>
                </a:solidFill>
              </a:rPr>
              <a:t>bölcsőde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-helyi</a:t>
            </a:r>
            <a:r>
              <a:rPr lang="hu-HU" sz="1600" b="1" i="1" dirty="0">
                <a:solidFill>
                  <a:schemeClr val="tx1"/>
                </a:solidFill>
              </a:rPr>
              <a:t> termelés</a:t>
            </a:r>
            <a:r>
              <a:rPr lang="hu-HU" sz="1600" b="1" i="1" dirty="0" smtClean="0">
                <a:solidFill>
                  <a:schemeClr val="tx1"/>
                </a:solidFill>
              </a:rPr>
              <a:t>, piac </a:t>
            </a:r>
            <a:r>
              <a:rPr lang="hu-HU" sz="1600" b="1" i="1" dirty="0">
                <a:solidFill>
                  <a:schemeClr val="tx1"/>
                </a:solidFill>
              </a:rPr>
              <a:t>hagyományai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-sport</a:t>
            </a:r>
            <a:r>
              <a:rPr lang="hu-HU" sz="1600" b="1" i="1" dirty="0">
                <a:solidFill>
                  <a:schemeClr val="tx1"/>
                </a:solidFill>
              </a:rPr>
              <a:t>: utánpótlás nevelés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-eladó</a:t>
            </a:r>
            <a:r>
              <a:rPr lang="hu-HU" sz="1600" b="1" i="1" dirty="0">
                <a:solidFill>
                  <a:schemeClr val="tx1"/>
                </a:solidFill>
              </a:rPr>
              <a:t> építési telkek és házak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-jól</a:t>
            </a:r>
            <a:r>
              <a:rPr lang="hu-HU" sz="1600" b="1" i="1" dirty="0">
                <a:solidFill>
                  <a:schemeClr val="tx1"/>
                </a:solidFill>
              </a:rPr>
              <a:t> működő falumúzeum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-pályázati</a:t>
            </a:r>
            <a:r>
              <a:rPr lang="hu-HU" sz="1600" b="1" i="1" dirty="0">
                <a:solidFill>
                  <a:schemeClr val="tx1"/>
                </a:solidFill>
              </a:rPr>
              <a:t> lehetőségek felkutatása</a:t>
            </a:r>
            <a:r>
              <a:rPr lang="hu-HU" sz="1600" b="1" i="1" dirty="0" smtClean="0">
                <a:solidFill>
                  <a:schemeClr val="tx1"/>
                </a:solidFill>
              </a:rPr>
              <a:t>, kihasználása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-nagyváros</a:t>
            </a:r>
            <a:r>
              <a:rPr lang="hu-HU" sz="1600" b="1" i="1" dirty="0">
                <a:solidFill>
                  <a:schemeClr val="tx1"/>
                </a:solidFill>
              </a:rPr>
              <a:t> </a:t>
            </a:r>
            <a:r>
              <a:rPr lang="hu-HU" sz="1600" b="1" i="1" dirty="0" smtClean="0">
                <a:solidFill>
                  <a:schemeClr val="tx1"/>
                </a:solidFill>
              </a:rPr>
              <a:t>közelsége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-természeti</a:t>
            </a:r>
            <a:r>
              <a:rPr lang="hu-HU" sz="1600" b="1" i="1" dirty="0">
                <a:solidFill>
                  <a:schemeClr val="tx1"/>
                </a:solidFill>
              </a:rPr>
              <a:t> értékek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-jól</a:t>
            </a:r>
            <a:r>
              <a:rPr lang="hu-HU" sz="1600" b="1" i="1" dirty="0">
                <a:solidFill>
                  <a:schemeClr val="tx1"/>
                </a:solidFill>
              </a:rPr>
              <a:t> működő kézilabda egyesület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</a:t>
            </a:r>
            <a:r>
              <a:rPr lang="hu-HU" sz="1600" b="1" i="1" dirty="0" err="1" smtClean="0">
                <a:solidFill>
                  <a:schemeClr val="tx1"/>
                </a:solidFill>
              </a:rPr>
              <a:t>stabilmotor</a:t>
            </a:r>
            <a:r>
              <a:rPr lang="hu-HU" sz="1600" b="1" i="1" dirty="0" smtClean="0">
                <a:solidFill>
                  <a:schemeClr val="tx1"/>
                </a:solidFill>
              </a:rPr>
              <a:t> gyűjtemény</a:t>
            </a:r>
            <a:endParaRPr lang="hu-HU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-hagyományok</a:t>
            </a:r>
            <a:r>
              <a:rPr lang="hu-HU" sz="1600" b="1" i="1" dirty="0">
                <a:solidFill>
                  <a:schemeClr val="tx1"/>
                </a:solidFill>
              </a:rPr>
              <a:t> ápolása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-szorgalmas</a:t>
            </a:r>
            <a:r>
              <a:rPr lang="hu-HU" sz="1600" b="1" i="1" dirty="0">
                <a:solidFill>
                  <a:schemeClr val="tx1"/>
                </a:solidFill>
              </a:rPr>
              <a:t> lakosság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-sok</a:t>
            </a:r>
            <a:r>
              <a:rPr lang="hu-HU" sz="1600" b="1" i="1" dirty="0">
                <a:solidFill>
                  <a:schemeClr val="tx1"/>
                </a:solidFill>
              </a:rPr>
              <a:t> fiatal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-fantáziadús</a:t>
            </a:r>
            <a:r>
              <a:rPr lang="hu-HU" sz="1600" b="1" i="1" dirty="0">
                <a:solidFill>
                  <a:schemeClr val="tx1"/>
                </a:solidFill>
              </a:rPr>
              <a:t> tervek</a:t>
            </a:r>
          </a:p>
          <a:p>
            <a:pPr marL="0" indent="0">
              <a:buNone/>
            </a:pPr>
            <a:r>
              <a:rPr lang="hu-HU" sz="1600" b="1" i="1" dirty="0" err="1">
                <a:solidFill>
                  <a:schemeClr val="tx1"/>
                </a:solidFill>
              </a:rPr>
              <a:t>-növekvő</a:t>
            </a:r>
            <a:r>
              <a:rPr lang="hu-HU" sz="1600" b="1" i="1" dirty="0">
                <a:solidFill>
                  <a:schemeClr val="tx1"/>
                </a:solidFill>
              </a:rPr>
              <a:t> lakos létszám</a:t>
            </a:r>
          </a:p>
          <a:p>
            <a:pPr marL="0" indent="0">
              <a:buNone/>
            </a:pPr>
            <a:r>
              <a:rPr lang="hu-HU" sz="1600" b="1" i="1" dirty="0" err="1" smtClean="0">
                <a:solidFill>
                  <a:schemeClr val="tx1"/>
                </a:solidFill>
              </a:rPr>
              <a:t>-földrajzi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>
                <a:solidFill>
                  <a:schemeClr val="tx1"/>
                </a:solidFill>
              </a:rPr>
              <a:t>helyzetünk</a:t>
            </a:r>
          </a:p>
          <a:p>
            <a:pPr marL="0" indent="0">
              <a:buNone/>
            </a:pPr>
            <a:r>
              <a:rPr lang="hu-HU" sz="1600" b="1" i="1" dirty="0" err="1" smtClean="0">
                <a:solidFill>
                  <a:schemeClr val="tx1"/>
                </a:solidFill>
              </a:rPr>
              <a:t>-képzett</a:t>
            </a:r>
            <a:r>
              <a:rPr lang="hu-HU" sz="1600" b="1" i="1" dirty="0" smtClean="0">
                <a:solidFill>
                  <a:schemeClr val="tx1"/>
                </a:solidFill>
              </a:rPr>
              <a:t> </a:t>
            </a:r>
            <a:r>
              <a:rPr lang="hu-HU" sz="1600" b="1" i="1" dirty="0">
                <a:solidFill>
                  <a:schemeClr val="tx1"/>
                </a:solidFill>
              </a:rPr>
              <a:t>munkaerő</a:t>
            </a:r>
          </a:p>
          <a:p>
            <a:pPr marL="0" indent="0">
              <a:buNone/>
            </a:pPr>
            <a:endParaRPr lang="hu-HU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36712"/>
          </a:xfrm>
        </p:spPr>
        <p:txBody>
          <a:bodyPr>
            <a:noAutofit/>
          </a:bodyPr>
          <a:lstStyle/>
          <a:p>
            <a:r>
              <a:rPr lang="hu-HU" sz="80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Erősségek</a:t>
            </a:r>
            <a:endParaRPr lang="hu-HU" sz="80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64896" cy="4752528"/>
          </a:xfrm>
        </p:spPr>
        <p:txBody>
          <a:bodyPr/>
          <a:lstStyle/>
          <a:p>
            <a:endParaRPr lang="hu-H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Teljes intézményhálózat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Infrastruktúra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Szorgalmas, képzett, környezetére igényes lakosság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Biztonságos, rendezett és tiszta település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Civil szervezetek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3600" b="1" i="1" dirty="0">
              <a:solidFill>
                <a:srgbClr val="00808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6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580"/>
            <a:ext cx="4846344" cy="685800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tx1"/>
                </a:solidFill>
              </a:rPr>
              <a:t>Veszélyek, fenyegetések: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4175319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</a:t>
            </a:r>
            <a:r>
              <a:rPr lang="hu-HU" b="1" i="1" dirty="0" err="1" smtClean="0">
                <a:solidFill>
                  <a:schemeClr val="tx1"/>
                </a:solidFill>
              </a:rPr>
              <a:t>árvíz</a:t>
            </a:r>
            <a:r>
              <a:rPr lang="hu-HU" b="1" i="1" dirty="0" smtClean="0">
                <a:solidFill>
                  <a:schemeClr val="tx1"/>
                </a:solidFill>
              </a:rPr>
              <a:t>, belvíz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-munkahely</a:t>
            </a:r>
            <a:r>
              <a:rPr lang="hu-HU" b="1" i="1" dirty="0">
                <a:solidFill>
                  <a:schemeClr val="tx1"/>
                </a:solidFill>
              </a:rPr>
              <a:t> hiánya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-szúnyogok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-urbanizáció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-hasonló</a:t>
            </a:r>
            <a:r>
              <a:rPr lang="hu-HU" b="1" i="1" dirty="0">
                <a:solidFill>
                  <a:schemeClr val="tx1"/>
                </a:solidFill>
              </a:rPr>
              <a:t> helyzetben lévő szomszéd települések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-nagyváros</a:t>
            </a:r>
            <a:r>
              <a:rPr lang="hu-HU" b="1" i="1" dirty="0">
                <a:solidFill>
                  <a:schemeClr val="tx1"/>
                </a:solidFill>
              </a:rPr>
              <a:t> közelsége</a:t>
            </a:r>
          </a:p>
          <a:p>
            <a:pPr marL="0" indent="0">
              <a:buNone/>
            </a:pPr>
            <a:r>
              <a:rPr lang="hu-HU" b="1" i="1" dirty="0" err="1" smtClean="0">
                <a:solidFill>
                  <a:schemeClr val="tx1"/>
                </a:solidFill>
              </a:rPr>
              <a:t>-változó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gazdasági és jogi környezet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5152" y="2132856"/>
            <a:ext cx="4175320" cy="3993624"/>
          </a:xfrm>
        </p:spPr>
        <p:txBody>
          <a:bodyPr/>
          <a:lstStyle/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-a</a:t>
            </a:r>
            <a:r>
              <a:rPr lang="hu-HU" b="1" i="1" dirty="0">
                <a:solidFill>
                  <a:schemeClr val="tx1"/>
                </a:solidFill>
              </a:rPr>
              <a:t> teherforgalom számára </a:t>
            </a:r>
            <a:r>
              <a:rPr lang="hu-HU" b="1" i="1" dirty="0" smtClean="0">
                <a:solidFill>
                  <a:schemeClr val="tx1"/>
                </a:solidFill>
              </a:rPr>
              <a:t>nehezen megközelíthető</a:t>
            </a:r>
          </a:p>
          <a:p>
            <a:pPr marL="0" indent="0">
              <a:buNone/>
            </a:pPr>
            <a:r>
              <a:rPr lang="hu-HU" b="1" i="1" dirty="0" err="1" smtClean="0">
                <a:solidFill>
                  <a:schemeClr val="tx1"/>
                </a:solidFill>
              </a:rPr>
              <a:t>-</a:t>
            </a:r>
            <a:r>
              <a:rPr lang="hu-HU" b="1" i="1" dirty="0" err="1">
                <a:solidFill>
                  <a:schemeClr val="tx1"/>
                </a:solidFill>
              </a:rPr>
              <a:t>bizonytalan</a:t>
            </a:r>
            <a:r>
              <a:rPr lang="hu-HU" b="1" i="1" dirty="0">
                <a:solidFill>
                  <a:schemeClr val="tx1"/>
                </a:solidFill>
              </a:rPr>
              <a:t> pályázati forrás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-közösségi</a:t>
            </a:r>
            <a:r>
              <a:rPr lang="hu-HU" b="1" i="1" dirty="0">
                <a:solidFill>
                  <a:schemeClr val="tx1"/>
                </a:solidFill>
              </a:rPr>
              <a:t> integráció </a:t>
            </a:r>
            <a:r>
              <a:rPr lang="hu-HU" b="1" i="1" dirty="0" smtClean="0">
                <a:solidFill>
                  <a:schemeClr val="tx1"/>
                </a:solidFill>
              </a:rPr>
              <a:t>problémái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-gyermeklétszám</a:t>
            </a:r>
            <a:r>
              <a:rPr lang="hu-HU" b="1" i="1" dirty="0">
                <a:solidFill>
                  <a:schemeClr val="tx1"/>
                </a:solidFill>
              </a:rPr>
              <a:t> </a:t>
            </a:r>
            <a:r>
              <a:rPr lang="hu-HU" b="1" i="1" dirty="0" smtClean="0">
                <a:solidFill>
                  <a:schemeClr val="tx1"/>
                </a:solidFill>
              </a:rPr>
              <a:t>meghaladja </a:t>
            </a:r>
            <a:r>
              <a:rPr lang="hu-HU" b="1" i="1" dirty="0">
                <a:solidFill>
                  <a:schemeClr val="tx1"/>
                </a:solidFill>
              </a:rPr>
              <a:t>a  férőhelyek számát (pl. óvoda)</a:t>
            </a:r>
          </a:p>
          <a:p>
            <a:pPr marL="0" indent="0">
              <a:buNone/>
            </a:pPr>
            <a:endParaRPr lang="hu-H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748680"/>
          </a:xfrm>
        </p:spPr>
        <p:txBody>
          <a:bodyPr>
            <a:noAutofit/>
          </a:bodyPr>
          <a:lstStyle/>
          <a:p>
            <a:r>
              <a:rPr lang="hu-HU" sz="80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Veszélyek</a:t>
            </a:r>
            <a:endParaRPr lang="hu-HU" sz="80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39604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Változó gazdasági és jogi környezet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Bizonytalan pályázati források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Szúnyogok inváziója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Urbanizáció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6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Hasonló helyzetben lévő szomszéd települések</a:t>
            </a:r>
            <a:endParaRPr lang="hu-HU" sz="36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1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tx1"/>
                </a:solidFill>
              </a:rPr>
              <a:t>Lehetőségek: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41044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-vízi</a:t>
            </a:r>
            <a:r>
              <a:rPr lang="hu-HU" b="1" i="1" dirty="0">
                <a:solidFill>
                  <a:schemeClr val="tx1"/>
                </a:solidFill>
              </a:rPr>
              <a:t> turizmus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-térségi</a:t>
            </a:r>
            <a:r>
              <a:rPr lang="hu-HU" b="1" i="1" dirty="0">
                <a:solidFill>
                  <a:schemeClr val="tx1"/>
                </a:solidFill>
              </a:rPr>
              <a:t> centrum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-természeti</a:t>
            </a:r>
            <a:r>
              <a:rPr lang="hu-HU" b="1" i="1" dirty="0">
                <a:solidFill>
                  <a:schemeClr val="tx1"/>
                </a:solidFill>
              </a:rPr>
              <a:t> adottságok kihasználása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-szigetközi</a:t>
            </a:r>
            <a:r>
              <a:rPr lang="hu-HU" b="1" i="1" dirty="0">
                <a:solidFill>
                  <a:schemeClr val="tx1"/>
                </a:solidFill>
              </a:rPr>
              <a:t> kerékpárút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</a:t>
            </a:r>
            <a:r>
              <a:rPr lang="hu-HU" b="1" i="1" dirty="0" err="1" smtClean="0">
                <a:solidFill>
                  <a:schemeClr val="tx1"/>
                </a:solidFill>
              </a:rPr>
              <a:t>hagyományőrző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programok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-idősek</a:t>
            </a:r>
            <a:r>
              <a:rPr lang="hu-HU" b="1" i="1" dirty="0">
                <a:solidFill>
                  <a:schemeClr val="tx1"/>
                </a:solidFill>
              </a:rPr>
              <a:t> emlékezete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-nagyvárosok</a:t>
            </a:r>
            <a:r>
              <a:rPr lang="hu-HU" b="1" i="1" dirty="0">
                <a:solidFill>
                  <a:schemeClr val="tx1"/>
                </a:solidFill>
              </a:rPr>
              <a:t> közelsége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-határ</a:t>
            </a:r>
            <a:r>
              <a:rPr lang="hu-HU" b="1" i="1" dirty="0">
                <a:solidFill>
                  <a:schemeClr val="tx1"/>
                </a:solidFill>
              </a:rPr>
              <a:t> közelsége</a:t>
            </a: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-közmunkaprogram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>
                <a:solidFill>
                  <a:schemeClr val="tx1"/>
                </a:solidFill>
              </a:rPr>
              <a:t>-földrajzi</a:t>
            </a:r>
            <a:r>
              <a:rPr lang="hu-HU" b="1" i="1" dirty="0" smtClean="0">
                <a:solidFill>
                  <a:schemeClr val="tx1"/>
                </a:solidFill>
              </a:rPr>
              <a:t>, természeti adottságok</a:t>
            </a:r>
            <a:endParaRPr lang="hu-H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i="1" dirty="0" err="1" smtClean="0">
                <a:solidFill>
                  <a:schemeClr val="tx1"/>
                </a:solidFill>
              </a:rPr>
              <a:t>-Duna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közelsége</a:t>
            </a:r>
          </a:p>
          <a:p>
            <a:pPr marL="0" indent="0">
              <a:buNone/>
            </a:pP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822192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-szép</a:t>
            </a:r>
            <a:r>
              <a:rPr lang="hu-HU" sz="2900" b="1" i="1" dirty="0" smtClean="0">
                <a:solidFill>
                  <a:schemeClr val="tx1"/>
                </a:solidFill>
              </a:rPr>
              <a:t>, gyönyörű </a:t>
            </a:r>
            <a:r>
              <a:rPr lang="hu-HU" sz="2900" b="1" i="1" dirty="0">
                <a:solidFill>
                  <a:schemeClr val="tx1"/>
                </a:solidFill>
              </a:rPr>
              <a:t>természet</a:t>
            </a:r>
            <a:r>
              <a:rPr lang="hu-HU" sz="2900" b="1" i="1" dirty="0" smtClean="0">
                <a:solidFill>
                  <a:schemeClr val="tx1"/>
                </a:solidFill>
              </a:rPr>
              <a:t>, környezet</a:t>
            </a:r>
            <a:endParaRPr lang="hu-H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</a:t>
            </a:r>
            <a:r>
              <a:rPr lang="hu-HU" sz="2900" b="1" i="1" dirty="0" err="1" smtClean="0">
                <a:solidFill>
                  <a:schemeClr val="tx1"/>
                </a:solidFill>
              </a:rPr>
              <a:t>stabilmotor</a:t>
            </a:r>
            <a:r>
              <a:rPr lang="hu-HU" sz="2900" b="1" i="1" dirty="0" smtClean="0">
                <a:solidFill>
                  <a:schemeClr val="tx1"/>
                </a:solidFill>
              </a:rPr>
              <a:t> gyűjtemény</a:t>
            </a:r>
            <a:endParaRPr lang="hu-H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-üresen</a:t>
            </a:r>
            <a:r>
              <a:rPr lang="hu-HU" sz="2900" b="1" i="1" dirty="0">
                <a:solidFill>
                  <a:schemeClr val="tx1"/>
                </a:solidFill>
              </a:rPr>
              <a:t> álló épület</a:t>
            </a: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-település</a:t>
            </a:r>
            <a:r>
              <a:rPr lang="hu-HU" sz="2900" b="1" i="1" dirty="0" smtClean="0">
                <a:solidFill>
                  <a:schemeClr val="tx1"/>
                </a:solidFill>
              </a:rPr>
              <a:t>, régió </a:t>
            </a:r>
            <a:r>
              <a:rPr lang="hu-HU" sz="2900" b="1" i="1" dirty="0">
                <a:solidFill>
                  <a:schemeClr val="tx1"/>
                </a:solidFill>
              </a:rPr>
              <a:t>gazdasági helyzete</a:t>
            </a:r>
          </a:p>
          <a:p>
            <a:pPr marL="0" indent="0">
              <a:buNone/>
            </a:pPr>
            <a:r>
              <a:rPr lang="hu-HU" sz="2900" b="1" i="1" dirty="0" err="1" smtClean="0">
                <a:solidFill>
                  <a:schemeClr val="tx1"/>
                </a:solidFill>
              </a:rPr>
              <a:t>-Ausztria</a:t>
            </a:r>
            <a:r>
              <a:rPr lang="hu-HU" sz="2900" b="1" i="1" dirty="0" smtClean="0">
                <a:solidFill>
                  <a:schemeClr val="tx1"/>
                </a:solidFill>
              </a:rPr>
              <a:t>, </a:t>
            </a:r>
            <a:r>
              <a:rPr lang="hu-HU" sz="2900" b="1" i="1" dirty="0">
                <a:solidFill>
                  <a:schemeClr val="tx1"/>
                </a:solidFill>
              </a:rPr>
              <a:t>S</a:t>
            </a:r>
            <a:r>
              <a:rPr lang="hu-HU" sz="2900" b="1" i="1" dirty="0" smtClean="0">
                <a:solidFill>
                  <a:schemeClr val="tx1"/>
                </a:solidFill>
              </a:rPr>
              <a:t>zlovákia </a:t>
            </a:r>
            <a:r>
              <a:rPr lang="hu-HU" sz="2900" b="1" i="1" dirty="0">
                <a:solidFill>
                  <a:schemeClr val="tx1"/>
                </a:solidFill>
              </a:rPr>
              <a:t>közelsége</a:t>
            </a: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-falusi</a:t>
            </a:r>
            <a:r>
              <a:rPr lang="hu-HU" sz="2900" b="1" i="1" dirty="0">
                <a:solidFill>
                  <a:schemeClr val="tx1"/>
                </a:solidFill>
              </a:rPr>
              <a:t> környezet</a:t>
            </a: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-kerékpáros</a:t>
            </a:r>
            <a:r>
              <a:rPr lang="hu-HU" sz="2900" b="1" i="1" dirty="0">
                <a:solidFill>
                  <a:schemeClr val="tx1"/>
                </a:solidFill>
              </a:rPr>
              <a:t> pihenő és </a:t>
            </a:r>
            <a:r>
              <a:rPr lang="hu-HU" sz="2900" b="1" i="1" dirty="0" smtClean="0">
                <a:solidFill>
                  <a:schemeClr val="tx1"/>
                </a:solidFill>
              </a:rPr>
              <a:t>szállás</a:t>
            </a:r>
            <a:endParaRPr lang="hu-H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</a:t>
            </a:r>
            <a:r>
              <a:rPr lang="hu-HU" sz="2900" b="1" i="1" dirty="0" err="1" smtClean="0">
                <a:solidFill>
                  <a:schemeClr val="tx1"/>
                </a:solidFill>
              </a:rPr>
              <a:t>plébánia</a:t>
            </a:r>
            <a:r>
              <a:rPr lang="hu-HU" sz="2900" b="1" i="1" dirty="0" smtClean="0">
                <a:solidFill>
                  <a:schemeClr val="tx1"/>
                </a:solidFill>
              </a:rPr>
              <a:t>, </a:t>
            </a:r>
            <a:r>
              <a:rPr lang="hu-HU" sz="2900" b="1" i="1" dirty="0">
                <a:solidFill>
                  <a:schemeClr val="tx1"/>
                </a:solidFill>
              </a:rPr>
              <a:t>mint közösségteremtő</a:t>
            </a: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-testvértelepülések</a:t>
            </a:r>
            <a:r>
              <a:rPr lang="hu-HU" sz="2900" b="1" i="1" dirty="0">
                <a:solidFill>
                  <a:schemeClr val="tx1"/>
                </a:solidFill>
              </a:rPr>
              <a:t> kialakítása</a:t>
            </a: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-gasztrofesztivál</a:t>
            </a:r>
            <a:endParaRPr lang="hu-H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2900" b="1" i="1" dirty="0" err="1">
                <a:solidFill>
                  <a:schemeClr val="tx1"/>
                </a:solidFill>
              </a:rPr>
              <a:t>-kiköltözési</a:t>
            </a:r>
            <a:r>
              <a:rPr lang="hu-HU" sz="2900" b="1" i="1" dirty="0">
                <a:solidFill>
                  <a:schemeClr val="tx1"/>
                </a:solidFill>
              </a:rPr>
              <a:t> </a:t>
            </a:r>
            <a:r>
              <a:rPr lang="hu-HU" sz="2900" b="1" i="1" dirty="0" smtClean="0">
                <a:solidFill>
                  <a:schemeClr val="tx1"/>
                </a:solidFill>
              </a:rPr>
              <a:t>folyamat Győrből</a:t>
            </a:r>
            <a:endParaRPr lang="hu-H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9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36712"/>
          </a:xfrm>
        </p:spPr>
        <p:txBody>
          <a:bodyPr>
            <a:normAutofit fontScale="90000"/>
          </a:bodyPr>
          <a:lstStyle/>
          <a:p>
            <a:r>
              <a:rPr lang="hu-HU" sz="80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Lehetőségek</a:t>
            </a:r>
            <a:endParaRPr lang="hu-HU" sz="80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403244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Vízi turizmus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Térségi centrum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Természeti adottságok kihasználása / Szigetköz kerékpárút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Hagyományőrző programok, idősek emlékezete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Nagyvárosok közelsége</a:t>
            </a:r>
            <a:endParaRPr lang="hu-HU" sz="40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0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664296"/>
          </a:xfrm>
        </p:spPr>
        <p:txBody>
          <a:bodyPr>
            <a:normAutofit/>
          </a:bodyPr>
          <a:lstStyle/>
          <a:p>
            <a:r>
              <a:rPr lang="hu-HU" sz="4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A NYUGALOM  ZÖLD SZIGETE</a:t>
            </a:r>
            <a:endParaRPr lang="hu-HU" sz="48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6669360"/>
            <a:ext cx="6400800" cy="88033"/>
          </a:xfrm>
        </p:spPr>
        <p:txBody>
          <a:bodyPr>
            <a:noAutofit/>
          </a:bodyPr>
          <a:lstStyle/>
          <a:p>
            <a:endParaRPr lang="hu-HU" sz="1600" b="1" i="1" dirty="0" smtClean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4411"/>
            <a:ext cx="1459607" cy="10947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64" y="728700"/>
            <a:ext cx="1440160" cy="10801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71" y="1298151"/>
            <a:ext cx="1459607" cy="10947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36606"/>
            <a:ext cx="1459608" cy="109470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0411"/>
            <a:ext cx="1531616" cy="11487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62041"/>
            <a:ext cx="1531616" cy="11487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62041"/>
            <a:ext cx="1627627" cy="12207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50865"/>
            <a:ext cx="1531616" cy="114871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43516"/>
            <a:ext cx="1531616" cy="11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611560" y="1124744"/>
            <a:ext cx="7772400" cy="5616624"/>
          </a:xfrm>
        </p:spPr>
        <p:txBody>
          <a:bodyPr>
            <a:normAutofit fontScale="90000"/>
          </a:bodyPr>
          <a:lstStyle/>
          <a:p>
            <a:r>
              <a:rPr lang="hu-HU" sz="3600" b="1" i="1" dirty="0" smtClean="0">
                <a:solidFill>
                  <a:schemeClr val="tx1"/>
                </a:solidFill>
              </a:rPr>
              <a:t>A műhelymunkák során megalkottuk Dunaszeg jövőképét, vagyis, hogy a lakosság munkába bevont csoportjai hogyan képzelik el Dunaszeget.</a:t>
            </a:r>
            <a:br>
              <a:rPr lang="hu-HU" sz="3600" b="1" i="1" dirty="0" smtClean="0">
                <a:solidFill>
                  <a:schemeClr val="tx1"/>
                </a:solidFill>
              </a:rPr>
            </a:br>
            <a:r>
              <a:rPr lang="hu-HU" sz="3600" b="1" i="1" dirty="0" smtClean="0">
                <a:solidFill>
                  <a:schemeClr val="tx1"/>
                </a:solidFill>
              </a:rPr>
              <a:t>Meghatároztuk a stratégiai irányokat.</a:t>
            </a:r>
            <a:r>
              <a:rPr lang="hu-HU" sz="3600" b="1" i="1" dirty="0">
                <a:solidFill>
                  <a:schemeClr val="tx1"/>
                </a:solidFill>
              </a:rPr>
              <a:t/>
            </a:r>
            <a:br>
              <a:rPr lang="hu-HU" sz="3600" b="1" i="1" dirty="0">
                <a:solidFill>
                  <a:schemeClr val="tx1"/>
                </a:solidFill>
              </a:rPr>
            </a:br>
            <a:r>
              <a:rPr lang="hu-HU" sz="3600" b="1" i="1" dirty="0">
                <a:solidFill>
                  <a:schemeClr val="tx1"/>
                </a:solidFill>
              </a:rPr>
              <a:t>A stratégiaalkotás egyik lépése az alapértékek meghatározása </a:t>
            </a:r>
            <a:r>
              <a:rPr lang="hu-HU" sz="3600" b="1" i="1" dirty="0" smtClean="0">
                <a:solidFill>
                  <a:schemeClr val="tx1"/>
                </a:solidFill>
              </a:rPr>
              <a:t>volt az elképzelt jövőre </a:t>
            </a:r>
            <a:r>
              <a:rPr lang="hu-HU" sz="3600" b="1" i="1" dirty="0">
                <a:solidFill>
                  <a:schemeClr val="tx1"/>
                </a:solidFill>
              </a:rPr>
              <a:t>és a SWOT </a:t>
            </a:r>
            <a:r>
              <a:rPr lang="hu-HU" sz="3600" b="1" i="1" dirty="0" smtClean="0">
                <a:solidFill>
                  <a:schemeClr val="tx1"/>
                </a:solidFill>
              </a:rPr>
              <a:t>analízis eredményeire </a:t>
            </a:r>
            <a:r>
              <a:rPr lang="hu-HU" sz="3600" b="1" i="1" dirty="0">
                <a:solidFill>
                  <a:schemeClr val="tx1"/>
                </a:solidFill>
              </a:rPr>
              <a:t>tekintettel.</a:t>
            </a:r>
            <a:br>
              <a:rPr lang="hu-HU" sz="3600" b="1" i="1" dirty="0">
                <a:solidFill>
                  <a:schemeClr val="tx1"/>
                </a:solidFill>
              </a:rPr>
            </a:br>
            <a:r>
              <a:rPr lang="hu-HU" sz="3200" i="1" dirty="0" smtClean="0">
                <a:solidFill>
                  <a:schemeClr val="tx1"/>
                </a:solidFill>
              </a:rPr>
              <a:t/>
            </a:r>
            <a:br>
              <a:rPr lang="hu-HU" sz="3200" i="1" dirty="0" smtClean="0">
                <a:solidFill>
                  <a:schemeClr val="tx1"/>
                </a:solidFill>
              </a:rPr>
            </a:br>
            <a:r>
              <a:rPr lang="hu-HU" sz="3200" i="1" dirty="0" smtClean="0">
                <a:solidFill>
                  <a:schemeClr val="tx1"/>
                </a:solidFill>
              </a:rPr>
              <a:t/>
            </a:r>
            <a:br>
              <a:rPr lang="hu-HU" sz="3200" i="1" dirty="0" smtClean="0">
                <a:solidFill>
                  <a:schemeClr val="tx1"/>
                </a:solidFill>
              </a:rPr>
            </a:br>
            <a:endParaRPr lang="hu-HU" sz="3200" i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755576" y="6525344"/>
            <a:ext cx="7991475" cy="715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i="1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i="1" u="sng" dirty="0">
                <a:solidFill>
                  <a:schemeClr val="tx1"/>
                </a:solidFill>
              </a:rPr>
              <a:t>Értéklista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76655" y="1628800"/>
            <a:ext cx="3822192" cy="4968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100" b="1" dirty="0" smtClean="0"/>
              <a:t>EGYÉNI ÉS KÖZÖSSÉGI ALAPÉRTÉKEK</a:t>
            </a:r>
          </a:p>
          <a:p>
            <a:pPr marL="0" indent="0" algn="ctr">
              <a:buNone/>
            </a:pPr>
            <a:endParaRPr lang="hu-HU" b="1" dirty="0" smtClean="0"/>
          </a:p>
          <a:p>
            <a:r>
              <a:rPr lang="hu-HU" dirty="0"/>
              <a:t>h</a:t>
            </a:r>
            <a:r>
              <a:rPr lang="hu-HU" dirty="0" smtClean="0"/>
              <a:t>it</a:t>
            </a:r>
          </a:p>
          <a:p>
            <a:r>
              <a:rPr lang="hu-HU" dirty="0"/>
              <a:t>ő</a:t>
            </a:r>
            <a:r>
              <a:rPr lang="hu-HU" dirty="0" smtClean="0"/>
              <a:t>szinteség</a:t>
            </a:r>
          </a:p>
          <a:p>
            <a:r>
              <a:rPr lang="hu-HU" dirty="0" smtClean="0"/>
              <a:t>tolerancia</a:t>
            </a:r>
          </a:p>
          <a:p>
            <a:r>
              <a:rPr lang="hu-HU" dirty="0" smtClean="0"/>
              <a:t>befogadás, elfogadás</a:t>
            </a:r>
          </a:p>
          <a:p>
            <a:r>
              <a:rPr lang="hu-HU" dirty="0"/>
              <a:t>e</a:t>
            </a:r>
            <a:r>
              <a:rPr lang="hu-HU" dirty="0" smtClean="0"/>
              <a:t>mpátia</a:t>
            </a:r>
          </a:p>
          <a:p>
            <a:r>
              <a:rPr lang="hu-HU" dirty="0"/>
              <a:t>k</a:t>
            </a:r>
            <a:r>
              <a:rPr lang="hu-HU" dirty="0" smtClean="0"/>
              <a:t>reativitás</a:t>
            </a:r>
          </a:p>
          <a:p>
            <a:r>
              <a:rPr lang="hu-HU" dirty="0"/>
              <a:t>a</a:t>
            </a:r>
            <a:r>
              <a:rPr lang="hu-HU" dirty="0" smtClean="0"/>
              <a:t>ktivitás, szorgalom</a:t>
            </a:r>
          </a:p>
          <a:p>
            <a:r>
              <a:rPr lang="hu-HU" dirty="0"/>
              <a:t>p</a:t>
            </a:r>
            <a:r>
              <a:rPr lang="hu-HU" dirty="0" smtClean="0"/>
              <a:t>éldamutatás</a:t>
            </a:r>
          </a:p>
          <a:p>
            <a:r>
              <a:rPr lang="hu-HU" dirty="0"/>
              <a:t>s</a:t>
            </a:r>
            <a:r>
              <a:rPr lang="hu-HU" dirty="0" smtClean="0"/>
              <a:t>egítőkészség</a:t>
            </a:r>
          </a:p>
          <a:p>
            <a:r>
              <a:rPr lang="hu-HU" dirty="0"/>
              <a:t>k</a:t>
            </a:r>
            <a:r>
              <a:rPr lang="hu-HU" dirty="0" smtClean="0"/>
              <a:t>itartás</a:t>
            </a:r>
          </a:p>
          <a:p>
            <a:r>
              <a:rPr lang="hu-HU" dirty="0"/>
              <a:t>k</a:t>
            </a:r>
            <a:r>
              <a:rPr lang="hu-HU" dirty="0" smtClean="0"/>
              <a:t>ommunikáció</a:t>
            </a:r>
          </a:p>
          <a:p>
            <a:r>
              <a:rPr lang="hu-HU" dirty="0"/>
              <a:t>a</a:t>
            </a:r>
            <a:r>
              <a:rPr lang="hu-HU" dirty="0" smtClean="0"/>
              <a:t>lkalmazkodó képesség</a:t>
            </a:r>
          </a:p>
          <a:p>
            <a:r>
              <a:rPr lang="hu-HU" dirty="0"/>
              <a:t>p</a:t>
            </a:r>
            <a:r>
              <a:rPr lang="hu-HU" dirty="0" smtClean="0"/>
              <a:t>ozitív szemlélet, pozitív gondolkodás</a:t>
            </a:r>
          </a:p>
          <a:p>
            <a:r>
              <a:rPr lang="hu-HU" dirty="0"/>
              <a:t>h</a:t>
            </a:r>
            <a:r>
              <a:rPr lang="hu-HU" dirty="0" smtClean="0"/>
              <a:t>agyományőrzés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b="1" dirty="0" smtClean="0"/>
              <a:t>STRATÉGIAI ALAPÉRTÉKEK</a:t>
            </a:r>
          </a:p>
          <a:p>
            <a:pPr marL="0" indent="0" algn="ctr">
              <a:buNone/>
            </a:pPr>
            <a:endParaRPr lang="hu-HU" b="1" dirty="0" smtClean="0"/>
          </a:p>
          <a:p>
            <a:r>
              <a:rPr lang="hu-HU" dirty="0"/>
              <a:t>p</a:t>
            </a:r>
            <a:r>
              <a:rPr lang="hu-HU" dirty="0" smtClean="0"/>
              <a:t>artnerség (csapatmunka, összetartás, együttműködés)</a:t>
            </a:r>
          </a:p>
          <a:p>
            <a:r>
              <a:rPr lang="hu-HU" dirty="0"/>
              <a:t>m</a:t>
            </a:r>
            <a:r>
              <a:rPr lang="hu-HU" dirty="0" smtClean="0"/>
              <a:t>inőség központúság</a:t>
            </a:r>
          </a:p>
          <a:p>
            <a:r>
              <a:rPr lang="hu-HU" dirty="0"/>
              <a:t>h</a:t>
            </a:r>
            <a:r>
              <a:rPr lang="hu-HU" dirty="0" smtClean="0"/>
              <a:t>atékonyság</a:t>
            </a:r>
          </a:p>
          <a:p>
            <a:r>
              <a:rPr lang="hu-HU" dirty="0"/>
              <a:t>f</a:t>
            </a:r>
            <a:r>
              <a:rPr lang="hu-HU" dirty="0" smtClean="0"/>
              <a:t>ejlődőképesség</a:t>
            </a:r>
          </a:p>
          <a:p>
            <a:r>
              <a:rPr lang="hu-HU" dirty="0" smtClean="0"/>
              <a:t>szakértelem (forrásteremtés)</a:t>
            </a:r>
          </a:p>
          <a:p>
            <a:r>
              <a:rPr lang="hu-HU" dirty="0"/>
              <a:t>é</a:t>
            </a:r>
            <a:r>
              <a:rPr lang="hu-HU" dirty="0" smtClean="0"/>
              <a:t>rtékteremtés (új értékek)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8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089518"/>
            <a:ext cx="7772400" cy="3119660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chemeClr val="tx1"/>
                </a:solidFill>
              </a:rPr>
              <a:t>Mi az amit el szeretnénk érni Dunaszegen?</a:t>
            </a:r>
            <a:br>
              <a:rPr lang="hu-HU" b="1" i="1" dirty="0" smtClean="0">
                <a:solidFill>
                  <a:schemeClr val="tx1"/>
                </a:solidFill>
              </a:rPr>
            </a:br>
            <a:r>
              <a:rPr lang="hu-HU" b="1" i="1" dirty="0" smtClean="0">
                <a:solidFill>
                  <a:schemeClr val="tx1"/>
                </a:solidFill>
              </a:rPr>
              <a:t>Pár elképzelés Dunaszeg jövőjéről…</a:t>
            </a:r>
            <a:br>
              <a:rPr lang="hu-HU" b="1" i="1" dirty="0" smtClean="0">
                <a:solidFill>
                  <a:schemeClr val="tx1"/>
                </a:solidFill>
              </a:rPr>
            </a:b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288032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55551"/>
            <a:ext cx="1727572" cy="1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közintézmények </a:t>
            </a:r>
            <a:r>
              <a:rPr lang="hu-HU" b="1" i="1" dirty="0" smtClean="0">
                <a:solidFill>
                  <a:schemeClr val="tx1"/>
                </a:solidFill>
              </a:rPr>
              <a:t>energia-ellátása </a:t>
            </a:r>
            <a:r>
              <a:rPr lang="hu-HU" b="1" i="1" dirty="0">
                <a:solidFill>
                  <a:schemeClr val="tx1"/>
                </a:solidFill>
              </a:rPr>
              <a:t>teljes egészében alternatív energiával történjen 10 éven </a:t>
            </a:r>
            <a:r>
              <a:rPr lang="hu-HU" b="1" i="1" dirty="0" smtClean="0">
                <a:solidFill>
                  <a:schemeClr val="tx1"/>
                </a:solidFill>
              </a:rPr>
              <a:t>belül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z </a:t>
            </a:r>
            <a:r>
              <a:rPr lang="hu-HU" b="1" i="1" dirty="0">
                <a:solidFill>
                  <a:schemeClr val="tx1"/>
                </a:solidFill>
              </a:rPr>
              <a:t>állati végtermékek legalább 80%-ban újrahasznosításra kerüljenek (trágya brikett, biogáz</a:t>
            </a:r>
            <a:r>
              <a:rPr lang="hu-HU" b="1" i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n</a:t>
            </a:r>
            <a:r>
              <a:rPr lang="hu-HU" b="1" i="1" dirty="0" smtClean="0">
                <a:solidFill>
                  <a:schemeClr val="tx1"/>
                </a:solidFill>
              </a:rPr>
              <a:t>öveljük </a:t>
            </a:r>
            <a:r>
              <a:rPr lang="hu-HU" b="1" i="1" dirty="0">
                <a:solidFill>
                  <a:schemeClr val="tx1"/>
                </a:solidFill>
              </a:rPr>
              <a:t>a hulladékszigetek számát duplájára 2 éven </a:t>
            </a:r>
            <a:r>
              <a:rPr lang="hu-HU" b="1" i="1" dirty="0" smtClean="0">
                <a:solidFill>
                  <a:schemeClr val="tx1"/>
                </a:solidFill>
              </a:rPr>
              <a:t>belül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lakosság min</a:t>
            </a:r>
            <a:r>
              <a:rPr lang="hu-HU" b="1" i="1" dirty="0" smtClean="0">
                <a:solidFill>
                  <a:schemeClr val="tx1"/>
                </a:solidFill>
              </a:rPr>
              <a:t>. 80</a:t>
            </a:r>
            <a:r>
              <a:rPr lang="hu-HU" b="1" i="1" dirty="0">
                <a:solidFill>
                  <a:schemeClr val="tx1"/>
                </a:solidFill>
              </a:rPr>
              <a:t>%-a szelektíven gyűjtse a </a:t>
            </a:r>
            <a:r>
              <a:rPr lang="hu-HU" b="1" i="1" dirty="0" smtClean="0">
                <a:solidFill>
                  <a:schemeClr val="tx1"/>
                </a:solidFill>
              </a:rPr>
              <a:t>hulladékot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lakosság legalább </a:t>
            </a:r>
            <a:r>
              <a:rPr lang="hu-HU" b="1" i="1" dirty="0" smtClean="0">
                <a:solidFill>
                  <a:schemeClr val="tx1"/>
                </a:solidFill>
              </a:rPr>
              <a:t>20</a:t>
            </a:r>
            <a:r>
              <a:rPr lang="hu-HU" b="1" i="1" dirty="0">
                <a:solidFill>
                  <a:schemeClr val="tx1"/>
                </a:solidFill>
              </a:rPr>
              <a:t>%-a kapcsolódjon be </a:t>
            </a:r>
            <a:r>
              <a:rPr lang="hu-HU" b="1" i="1" dirty="0" smtClean="0">
                <a:solidFill>
                  <a:schemeClr val="tx1"/>
                </a:solidFill>
              </a:rPr>
              <a:t>2 éven belül az </a:t>
            </a:r>
            <a:r>
              <a:rPr lang="hu-HU" b="1" i="1" dirty="0">
                <a:solidFill>
                  <a:schemeClr val="tx1"/>
                </a:solidFill>
              </a:rPr>
              <a:t>évente 2x megszervezésre kerülő szemétszedési </a:t>
            </a:r>
            <a:r>
              <a:rPr lang="hu-HU" b="1" i="1" dirty="0" smtClean="0">
                <a:solidFill>
                  <a:schemeClr val="tx1"/>
                </a:solidFill>
              </a:rPr>
              <a:t>akcióba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hu-HU" sz="2400" b="1" i="1" dirty="0" smtClean="0">
                <a:solidFill>
                  <a:schemeClr val="tx1"/>
                </a:solidFill>
              </a:rPr>
              <a:t/>
            </a:r>
            <a:br>
              <a:rPr lang="hu-HU" sz="2400" b="1" i="1" dirty="0" smtClean="0">
                <a:solidFill>
                  <a:schemeClr val="tx1"/>
                </a:solidFill>
              </a:rPr>
            </a:br>
            <a:r>
              <a:rPr lang="hu-HU" sz="2400" b="1" i="1" dirty="0" smtClean="0">
                <a:solidFill>
                  <a:schemeClr val="tx1"/>
                </a:solidFill>
              </a:rPr>
              <a:t/>
            </a:r>
            <a:br>
              <a:rPr lang="hu-HU" sz="2400" b="1" i="1" dirty="0" smtClean="0">
                <a:solidFill>
                  <a:schemeClr val="tx1"/>
                </a:solidFill>
              </a:rPr>
            </a:br>
            <a:r>
              <a:rPr lang="hu-HU" sz="5300" b="1" i="1" u="sng" dirty="0">
                <a:solidFill>
                  <a:schemeClr val="tx1"/>
                </a:solidFill>
              </a:rPr>
              <a:t>Környezet</a:t>
            </a:r>
            <a:r>
              <a:rPr lang="hu-HU" sz="1050" b="1" i="1" dirty="0">
                <a:solidFill>
                  <a:schemeClr val="tx1"/>
                </a:solidFill>
              </a:rPr>
              <a:t/>
            </a:r>
            <a:br>
              <a:rPr lang="hu-HU" sz="1050" b="1" i="1" dirty="0">
                <a:solidFill>
                  <a:schemeClr val="tx1"/>
                </a:solidFill>
              </a:rPr>
            </a:br>
            <a:r>
              <a:rPr lang="hu-HU" sz="2400" b="1" i="1" dirty="0">
                <a:solidFill>
                  <a:schemeClr val="tx1"/>
                </a:solidFill>
              </a:rPr>
              <a:t/>
            </a:r>
            <a:br>
              <a:rPr lang="hu-HU" sz="2400" b="1" i="1" dirty="0">
                <a:solidFill>
                  <a:schemeClr val="tx1"/>
                </a:solidFill>
              </a:rPr>
            </a:br>
            <a:r>
              <a:rPr lang="hu-HU" sz="2400" b="1" i="1" dirty="0">
                <a:solidFill>
                  <a:schemeClr val="tx1"/>
                </a:solidFill>
              </a:rPr>
              <a:t/>
            </a:r>
            <a:br>
              <a:rPr lang="hu-HU" sz="2400" b="1" i="1" dirty="0">
                <a:solidFill>
                  <a:schemeClr val="tx1"/>
                </a:solidFill>
              </a:rPr>
            </a:br>
            <a:endParaRPr lang="hu-H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helyi természeti adottságok kiaknázása, ezáltal a falu bevételeinek növelése, az itt élők nyugalmát ne zavarják és a természeti kincseinket </a:t>
            </a:r>
            <a:r>
              <a:rPr lang="hu-HU" b="1" i="1" dirty="0" smtClean="0">
                <a:solidFill>
                  <a:schemeClr val="tx1"/>
                </a:solidFill>
              </a:rPr>
              <a:t>ne veszélyeztessék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o</a:t>
            </a:r>
            <a:r>
              <a:rPr lang="hu-HU" b="1" i="1" dirty="0" smtClean="0">
                <a:solidFill>
                  <a:schemeClr val="tx1"/>
                </a:solidFill>
              </a:rPr>
              <a:t>lyan </a:t>
            </a:r>
            <a:r>
              <a:rPr lang="hu-HU" b="1" i="1" dirty="0">
                <a:solidFill>
                  <a:schemeClr val="tx1"/>
                </a:solidFill>
              </a:rPr>
              <a:t>természetbarát turisztikai létesítmények létrehozása, amelyek a helyi vállalkozások és a falu bevételeit </a:t>
            </a:r>
            <a:r>
              <a:rPr lang="hu-HU" b="1" i="1" dirty="0" smtClean="0">
                <a:solidFill>
                  <a:schemeClr val="tx1"/>
                </a:solidFill>
              </a:rPr>
              <a:t>növelhetik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ö</a:t>
            </a:r>
            <a:r>
              <a:rPr lang="hu-HU" b="1" i="1" dirty="0" smtClean="0">
                <a:solidFill>
                  <a:schemeClr val="tx1"/>
                </a:solidFill>
              </a:rPr>
              <a:t>t </a:t>
            </a:r>
            <a:r>
              <a:rPr lang="hu-HU" b="1" i="1" dirty="0">
                <a:solidFill>
                  <a:schemeClr val="tx1"/>
                </a:solidFill>
              </a:rPr>
              <a:t>éven belül 1500 fő </a:t>
            </a:r>
            <a:r>
              <a:rPr lang="hu-HU" b="1" i="1" dirty="0" smtClean="0">
                <a:solidFill>
                  <a:schemeClr val="tx1"/>
                </a:solidFill>
              </a:rPr>
              <a:t>vízi turista, kerékpáros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s</a:t>
            </a:r>
            <a:r>
              <a:rPr lang="hu-HU" b="1" i="1" dirty="0" smtClean="0">
                <a:solidFill>
                  <a:schemeClr val="tx1"/>
                </a:solidFill>
              </a:rPr>
              <a:t>zabadidejét </a:t>
            </a:r>
            <a:r>
              <a:rPr lang="hu-HU" b="1" i="1" dirty="0">
                <a:solidFill>
                  <a:schemeClr val="tx1"/>
                </a:solidFill>
              </a:rPr>
              <a:t>aktívan, </a:t>
            </a:r>
            <a:r>
              <a:rPr lang="hu-HU" b="1" i="1" dirty="0" smtClean="0">
                <a:solidFill>
                  <a:schemeClr val="tx1"/>
                </a:solidFill>
              </a:rPr>
              <a:t>egészségesen töltse el a falunkban, </a:t>
            </a:r>
            <a:r>
              <a:rPr lang="hu-HU" b="1" i="1" dirty="0">
                <a:solidFill>
                  <a:schemeClr val="tx1"/>
                </a:solidFill>
              </a:rPr>
              <a:t>az ehhez szükséges létesítmények helyileg adottak </a:t>
            </a:r>
            <a:r>
              <a:rPr lang="hu-HU" b="1" i="1" dirty="0" smtClean="0">
                <a:solidFill>
                  <a:schemeClr val="tx1"/>
                </a:solidFill>
              </a:rPr>
              <a:t>legyenek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Idegenforgalom, turizmus</a:t>
            </a:r>
            <a:endParaRPr lang="hu-HU" sz="4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960440"/>
          </a:xfrm>
        </p:spPr>
        <p:txBody>
          <a:bodyPr>
            <a:normAutofit/>
          </a:bodyPr>
          <a:lstStyle/>
          <a:p>
            <a:r>
              <a:rPr lang="hu-HU" sz="8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jövőképe</a:t>
            </a:r>
            <a:br>
              <a:rPr lang="hu-HU" sz="8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legyen egy közösségi értéken alapuló fejlett európai falu, a nyugalom zöld szigete az itt élőknek és az idelátogatóknak.</a:t>
            </a:r>
            <a:endParaRPr lang="hu-HU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6671085"/>
            <a:ext cx="6400800" cy="70283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2" y="3789040"/>
            <a:ext cx="1428751" cy="1428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89040"/>
            <a:ext cx="1428751" cy="1428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92" y="4303208"/>
            <a:ext cx="151872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/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ö</a:t>
            </a:r>
            <a:r>
              <a:rPr lang="hu-HU" b="1" i="1" dirty="0" smtClean="0">
                <a:solidFill>
                  <a:schemeClr val="tx1"/>
                </a:solidFill>
              </a:rPr>
              <a:t>sszetartóbb </a:t>
            </a:r>
            <a:r>
              <a:rPr lang="hu-HU" b="1" i="1" dirty="0">
                <a:solidFill>
                  <a:schemeClr val="tx1"/>
                </a:solidFill>
              </a:rPr>
              <a:t>és felelősségteljesebb </a:t>
            </a:r>
            <a:r>
              <a:rPr lang="hu-HU" b="1" i="1" dirty="0" smtClean="0">
                <a:solidFill>
                  <a:schemeClr val="tx1"/>
                </a:solidFill>
              </a:rPr>
              <a:t>közösség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k</a:t>
            </a:r>
            <a:r>
              <a:rPr lang="hu-HU" b="1" i="1" dirty="0" smtClean="0">
                <a:solidFill>
                  <a:schemeClr val="tx1"/>
                </a:solidFill>
              </a:rPr>
              <a:t>özösségi </a:t>
            </a:r>
            <a:r>
              <a:rPr lang="hu-HU" b="1" i="1" dirty="0">
                <a:solidFill>
                  <a:schemeClr val="tx1"/>
                </a:solidFill>
              </a:rPr>
              <a:t>programok </a:t>
            </a:r>
            <a:r>
              <a:rPr lang="hu-HU" b="1" i="1" dirty="0" smtClean="0">
                <a:solidFill>
                  <a:schemeClr val="tx1"/>
                </a:solidFill>
              </a:rPr>
              <a:t>szervezése</a:t>
            </a:r>
            <a:r>
              <a:rPr lang="hu-HU" b="1" i="1" dirty="0">
                <a:solidFill>
                  <a:schemeClr val="tx1"/>
                </a:solidFill>
              </a:rPr>
              <a:t>, generációk </a:t>
            </a:r>
            <a:r>
              <a:rPr lang="hu-HU" b="1" i="1" dirty="0" smtClean="0">
                <a:solidFill>
                  <a:schemeClr val="tx1"/>
                </a:solidFill>
              </a:rPr>
              <a:t>összehangolása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lakosság bevonása </a:t>
            </a:r>
            <a:r>
              <a:rPr lang="hu-HU" b="1" i="1" dirty="0" smtClean="0">
                <a:solidFill>
                  <a:schemeClr val="tx1"/>
                </a:solidFill>
              </a:rPr>
              <a:t>korcsoportonként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ö</a:t>
            </a:r>
            <a:r>
              <a:rPr lang="hu-HU" b="1" i="1" dirty="0" smtClean="0">
                <a:solidFill>
                  <a:schemeClr val="tx1"/>
                </a:solidFill>
              </a:rPr>
              <a:t>t </a:t>
            </a:r>
            <a:r>
              <a:rPr lang="hu-HU" b="1" i="1" dirty="0">
                <a:solidFill>
                  <a:schemeClr val="tx1"/>
                </a:solidFill>
              </a:rPr>
              <a:t>éven belül a lakosság kb. 60%-a vegyen részt a közösségi </a:t>
            </a:r>
            <a:r>
              <a:rPr lang="hu-HU" b="1" i="1" dirty="0" smtClean="0">
                <a:solidFill>
                  <a:schemeClr val="tx1"/>
                </a:solidFill>
              </a:rPr>
              <a:t>rendezvényeken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hu-HU" sz="5300" b="1" i="1" u="sng" dirty="0" smtClean="0">
                <a:solidFill>
                  <a:schemeClr val="tx1"/>
                </a:solidFill>
              </a:rPr>
              <a:t>Közösség</a:t>
            </a:r>
            <a:r>
              <a:rPr lang="hu-HU" sz="2800" b="1" i="1" dirty="0" smtClean="0">
                <a:solidFill>
                  <a:schemeClr val="tx1"/>
                </a:solidFill>
              </a:rPr>
              <a:t/>
            </a:r>
            <a:br>
              <a:rPr lang="hu-HU" sz="2800" b="1" i="1" dirty="0" smtClean="0">
                <a:solidFill>
                  <a:schemeClr val="tx1"/>
                </a:solidFill>
              </a:rPr>
            </a:br>
            <a:endParaRPr lang="hu-H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5400600"/>
          </a:xfrm>
        </p:spPr>
        <p:txBody>
          <a:bodyPr>
            <a:noAutofit/>
          </a:bodyPr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házi segítségnyújtás </a:t>
            </a:r>
            <a:r>
              <a:rPr lang="hu-HU" b="1" i="1" dirty="0" smtClean="0">
                <a:solidFill>
                  <a:schemeClr val="tx1"/>
                </a:solidFill>
              </a:rPr>
              <a:t>fejlesztése, duplázódjon </a:t>
            </a:r>
            <a:r>
              <a:rPr lang="hu-HU" b="1" i="1" dirty="0">
                <a:solidFill>
                  <a:schemeClr val="tx1"/>
                </a:solidFill>
              </a:rPr>
              <a:t>az ellátást nyújtó személyzet száma </a:t>
            </a:r>
            <a:br>
              <a:rPr lang="hu-HU" b="1" i="1" dirty="0">
                <a:solidFill>
                  <a:schemeClr val="tx1"/>
                </a:solidFill>
              </a:rPr>
            </a:br>
            <a:r>
              <a:rPr lang="hu-HU" b="1" i="1" dirty="0">
                <a:solidFill>
                  <a:schemeClr val="tx1"/>
                </a:solidFill>
              </a:rPr>
              <a:t> 5 éven </a:t>
            </a:r>
            <a:r>
              <a:rPr lang="hu-HU" b="1" i="1" dirty="0" smtClean="0">
                <a:solidFill>
                  <a:schemeClr val="tx1"/>
                </a:solidFill>
              </a:rPr>
              <a:t>belül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>
                <a:solidFill>
                  <a:schemeClr val="tx1"/>
                </a:solidFill>
              </a:rPr>
              <a:t>vér- és </a:t>
            </a:r>
            <a:r>
              <a:rPr lang="hu-HU" b="1" i="1" dirty="0" smtClean="0">
                <a:solidFill>
                  <a:schemeClr val="tx1"/>
                </a:solidFill>
              </a:rPr>
              <a:t>vizeletvizsgálat </a:t>
            </a:r>
            <a:r>
              <a:rPr lang="hu-HU" b="1" i="1" dirty="0">
                <a:solidFill>
                  <a:schemeClr val="tx1"/>
                </a:solidFill>
              </a:rPr>
              <a:t>lebonyolításának egy része helyben történjen meg (vérvétel, labor felé továbbítás, eredmény kezelése</a:t>
            </a:r>
            <a:r>
              <a:rPr lang="hu-HU" b="1" i="1" dirty="0" smtClean="0">
                <a:solidFill>
                  <a:schemeClr val="tx1"/>
                </a:solidFill>
              </a:rPr>
              <a:t>) </a:t>
            </a:r>
            <a:r>
              <a:rPr lang="hu-HU" b="1" i="1" dirty="0">
                <a:solidFill>
                  <a:schemeClr val="tx1"/>
                </a:solidFill>
              </a:rPr>
              <a:t>1 éven </a:t>
            </a:r>
            <a:r>
              <a:rPr lang="hu-HU" b="1" i="1" dirty="0" smtClean="0">
                <a:solidFill>
                  <a:schemeClr val="tx1"/>
                </a:solidFill>
              </a:rPr>
              <a:t>belül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 háziorvosi </a:t>
            </a:r>
            <a:r>
              <a:rPr lang="hu-HU" b="1" i="1" dirty="0">
                <a:solidFill>
                  <a:schemeClr val="tx1"/>
                </a:solidFill>
              </a:rPr>
              <a:t>ellátás a hét minden napján elérhető </a:t>
            </a:r>
            <a:r>
              <a:rPr lang="hu-HU" b="1" i="1" dirty="0" smtClean="0">
                <a:solidFill>
                  <a:schemeClr val="tx1"/>
                </a:solidFill>
              </a:rPr>
              <a:t>legyen 3 éven belül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z </a:t>
            </a:r>
            <a:r>
              <a:rPr lang="hu-HU" b="1" i="1" dirty="0">
                <a:solidFill>
                  <a:schemeClr val="tx1"/>
                </a:solidFill>
              </a:rPr>
              <a:t>egészségügyi szakellátás a településen olyan mértékben fejlődjön, hogy legalább 5 ellátási forma havonta legalább egy alkalommal helyben elérhető legyen (</a:t>
            </a:r>
            <a:r>
              <a:rPr lang="hu-HU" b="1" i="1" dirty="0" smtClean="0">
                <a:solidFill>
                  <a:schemeClr val="tx1"/>
                </a:solidFill>
              </a:rPr>
              <a:t>szemészet, bőrgyógyászat stb.)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ö</a:t>
            </a:r>
            <a:r>
              <a:rPr lang="hu-HU" b="1" i="1" dirty="0" smtClean="0">
                <a:solidFill>
                  <a:schemeClr val="tx1"/>
                </a:solidFill>
              </a:rPr>
              <a:t>nálló </a:t>
            </a:r>
            <a:r>
              <a:rPr lang="hu-HU" b="1" i="1" dirty="0">
                <a:solidFill>
                  <a:schemeClr val="tx1"/>
                </a:solidFill>
              </a:rPr>
              <a:t>fogorvosi körzet létrehozása Dunaszegen </a:t>
            </a:r>
            <a:r>
              <a:rPr lang="hu-HU" b="1" i="1" dirty="0" smtClean="0">
                <a:solidFill>
                  <a:schemeClr val="tx1"/>
                </a:solidFill>
              </a:rPr>
              <a:t>3 éven </a:t>
            </a:r>
            <a:r>
              <a:rPr lang="hu-HU" b="1" i="1" dirty="0">
                <a:solidFill>
                  <a:schemeClr val="tx1"/>
                </a:solidFill>
              </a:rPr>
              <a:t>belül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6416"/>
          </a:xfrm>
        </p:spPr>
        <p:txBody>
          <a:bodyPr>
            <a:noAutofit/>
          </a:bodyPr>
          <a:lstStyle/>
          <a:p>
            <a:r>
              <a:rPr lang="hu-HU" sz="2400" b="1" i="1" u="sng" dirty="0" smtClean="0">
                <a:solidFill>
                  <a:schemeClr val="tx1"/>
                </a:solidFill>
              </a:rPr>
              <a:t/>
            </a:r>
            <a:br>
              <a:rPr lang="hu-HU" sz="2400" b="1" i="1" u="sng" dirty="0" smtClean="0">
                <a:solidFill>
                  <a:schemeClr val="tx1"/>
                </a:solidFill>
              </a:rPr>
            </a:br>
            <a:r>
              <a:rPr lang="hu-HU" sz="2400" b="1" i="1" u="sng" dirty="0">
                <a:solidFill>
                  <a:schemeClr val="tx1"/>
                </a:solidFill>
              </a:rPr>
              <a:t/>
            </a:r>
            <a:br>
              <a:rPr lang="hu-HU" sz="2400" b="1" i="1" u="sng" dirty="0">
                <a:solidFill>
                  <a:schemeClr val="tx1"/>
                </a:solidFill>
              </a:rPr>
            </a:br>
            <a:r>
              <a:rPr lang="hu-HU" sz="4800" b="1" i="1" u="sng" dirty="0" smtClean="0">
                <a:solidFill>
                  <a:schemeClr val="tx1"/>
                </a:solidFill>
              </a:rPr>
              <a:t>Egészségügy</a:t>
            </a:r>
            <a:r>
              <a:rPr lang="hu-HU" sz="4800" b="1" i="1" dirty="0">
                <a:solidFill>
                  <a:schemeClr val="tx1"/>
                </a:solidFill>
              </a:rPr>
              <a:t/>
            </a:r>
            <a:br>
              <a:rPr lang="hu-HU" sz="4800" b="1" i="1" dirty="0">
                <a:solidFill>
                  <a:schemeClr val="tx1"/>
                </a:solidFill>
              </a:rPr>
            </a:br>
            <a:r>
              <a:rPr lang="hu-HU" sz="2400" b="1" i="1" dirty="0">
                <a:solidFill>
                  <a:schemeClr val="tx1"/>
                </a:solidFill>
              </a:rPr>
              <a:t/>
            </a:r>
            <a:br>
              <a:rPr lang="hu-HU" sz="2400" b="1" i="1" dirty="0">
                <a:solidFill>
                  <a:schemeClr val="tx1"/>
                </a:solidFill>
              </a:rPr>
            </a:br>
            <a:endParaRPr lang="hu-H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i</a:t>
            </a:r>
            <a:r>
              <a:rPr lang="hu-HU" sz="2400" b="1" i="1" dirty="0" smtClean="0">
                <a:solidFill>
                  <a:schemeClr val="tx1"/>
                </a:solidFill>
              </a:rPr>
              <a:t>gény szerint nyelvoktatás, valamint szakmák bemutatkozásának megszervezése 2015-ben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c</a:t>
            </a:r>
            <a:r>
              <a:rPr lang="hu-HU" sz="2400" b="1" i="1" dirty="0" smtClean="0">
                <a:solidFill>
                  <a:schemeClr val="tx1"/>
                </a:solidFill>
              </a:rPr>
              <a:t>serediák-program kiépítése 2016-ra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o</a:t>
            </a:r>
            <a:r>
              <a:rPr lang="hu-HU" sz="2400" b="1" i="1" dirty="0" smtClean="0">
                <a:solidFill>
                  <a:schemeClr val="tx1"/>
                </a:solidFill>
              </a:rPr>
              <a:t>ktatási színvonal minőségének fejlesztése az általános iskolások körében, mint például szélesebb látókör kialakítása és a pályaválasztás elősegítése a 2015/16-os tanévre</a:t>
            </a:r>
          </a:p>
          <a:p>
            <a:pPr algn="just"/>
            <a:endParaRPr lang="hu-HU" sz="2400" b="1" i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hu-HU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0432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Oktatás, nevelés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sz="2400" b="1" i="1" dirty="0" smtClean="0">
                <a:solidFill>
                  <a:schemeClr val="tx1"/>
                </a:solidFill>
              </a:rPr>
              <a:t> szilárd burkolattal nem rendelkező utcák aszfaltozása 2016. év végéig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c</a:t>
            </a:r>
            <a:r>
              <a:rPr lang="hu-HU" sz="2400" b="1" i="1" dirty="0" smtClean="0">
                <a:solidFill>
                  <a:schemeClr val="tx1"/>
                </a:solidFill>
              </a:rPr>
              <a:t>sapadékvíz elvezető rendszer kiépítése 2020-ra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k</a:t>
            </a:r>
            <a:r>
              <a:rPr lang="hu-HU" sz="2400" b="1" i="1" dirty="0" smtClean="0">
                <a:solidFill>
                  <a:schemeClr val="tx1"/>
                </a:solidFill>
              </a:rPr>
              <a:t>özvilágítás korszerűsítése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n</a:t>
            </a:r>
            <a:r>
              <a:rPr lang="hu-HU" sz="2400" b="1" i="1" dirty="0" smtClean="0">
                <a:solidFill>
                  <a:schemeClr val="tx1"/>
                </a:solidFill>
              </a:rPr>
              <a:t>evelési-oktatási intézmények, civil szervezetek, sportolók, rászoruló lakosok utaztatásának megoldása 2017. év végéig</a:t>
            </a:r>
          </a:p>
          <a:p>
            <a:pPr marL="342900" indent="-342900">
              <a:buFontTx/>
              <a:buChar char="-"/>
            </a:pPr>
            <a:endParaRPr lang="hu-HU" sz="2400" b="1" i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2440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Infrastruktúra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sz="2400" b="1" i="1" dirty="0" smtClean="0">
                <a:solidFill>
                  <a:schemeClr val="tx1"/>
                </a:solidFill>
              </a:rPr>
              <a:t> helyi iparűzési adó bevétel 2020-ra duplázódjon meg új vállalkozások betelepítése által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a</a:t>
            </a:r>
            <a:r>
              <a:rPr lang="hu-HU" b="1" i="1" dirty="0" smtClean="0">
                <a:solidFill>
                  <a:schemeClr val="tx1"/>
                </a:solidFill>
              </a:rPr>
              <a:t>z aktív korú lakosság</a:t>
            </a:r>
            <a:r>
              <a:rPr lang="hu-HU" sz="2400" b="1" i="1" dirty="0" smtClean="0">
                <a:solidFill>
                  <a:schemeClr val="tx1"/>
                </a:solidFill>
              </a:rPr>
              <a:t> 15%-a 2020-ra helyi cégeknél dolgozzon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d</a:t>
            </a:r>
            <a:r>
              <a:rPr lang="hu-HU" sz="2400" b="1" i="1" dirty="0" smtClean="0">
                <a:solidFill>
                  <a:schemeClr val="tx1"/>
                </a:solidFill>
              </a:rPr>
              <a:t>uplázódjon meg a turizmussal foglalkozó vállalkozások száma 2020-ra (szállás, vendéglátás)</a:t>
            </a:r>
          </a:p>
          <a:p>
            <a:pPr algn="just"/>
            <a:r>
              <a:rPr lang="hu-HU" b="1" i="1" dirty="0">
                <a:solidFill>
                  <a:schemeClr val="tx1"/>
                </a:solidFill>
              </a:rPr>
              <a:t>é</a:t>
            </a:r>
            <a:r>
              <a:rPr lang="hu-HU" sz="2400" b="1" i="1" dirty="0" smtClean="0">
                <a:solidFill>
                  <a:schemeClr val="tx1"/>
                </a:solidFill>
              </a:rPr>
              <a:t>rjük el, hogy a teljes helyi lakosság ismerje meg valamennyi helyben működő vállalkozást és azok szolgáltatásait, szolgáltatói katalógus létrehozása 1 éven belül</a:t>
            </a:r>
            <a:endParaRPr lang="hu-HU" sz="2400" b="1" i="1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2440"/>
          </a:xfrm>
        </p:spPr>
        <p:txBody>
          <a:bodyPr/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Gazdaság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089518"/>
            <a:ext cx="7772400" cy="2627514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solidFill>
                  <a:schemeClr val="tx1"/>
                </a:solidFill>
              </a:rPr>
              <a:t>Jöjjenek a konkrétumok…</a:t>
            </a:r>
            <a:br>
              <a:rPr lang="hu-HU" b="1" i="1" dirty="0" smtClean="0">
                <a:solidFill>
                  <a:schemeClr val="tx1"/>
                </a:solidFill>
              </a:rPr>
            </a:b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288032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55551"/>
            <a:ext cx="1727572" cy="1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közintézmények napkollektorral, napelemmel ellátása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tervdokumentáció elkészítése, pályázati forrás felkutatása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2019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Környezet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alternatív energia alkalmazása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80 %-os újrahasznosítás, trágya, brikett, biogáz, növényi nyesedék feldolgozás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vállalkozás felkutatása</a:t>
            </a:r>
          </a:p>
          <a:p>
            <a:pPr algn="just"/>
            <a:r>
              <a:rPr lang="hu-HU" b="1" i="1" dirty="0" smtClean="0"/>
              <a:t>erőforrás igény: külső (gazdasági szektor)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2016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Környezet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állati végtermékek és növényi részek újrahasznosítása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lehetőségek felmérése, telepítés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tervdokumentáció elkészítése, pályázati forrás felkutatása, beruházó felkutatása</a:t>
            </a:r>
          </a:p>
          <a:p>
            <a:pPr algn="just"/>
            <a:r>
              <a:rPr lang="hu-HU" b="1" i="1" dirty="0" smtClean="0"/>
              <a:t>erőforrás igény: pályázat, gazdasági szektor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2020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Környezet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szélerőmű létesítés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további egy hulladéksziget létesítése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szolgáltató megkeresése</a:t>
            </a:r>
          </a:p>
          <a:p>
            <a:pPr algn="just"/>
            <a:r>
              <a:rPr lang="hu-HU" b="1" i="1" dirty="0" smtClean="0"/>
              <a:t>erőforrás igény: nincs (szolgáltatói)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2015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Környezet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hulladékszigetek számának növelése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755576" y="1196752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40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Magyarország északnyugati részén, a Mosoni-Duna egyik kanyarulatában, Győrtől 12 km-re helyezkedik </a:t>
            </a: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 Dunaszeg. </a:t>
            </a:r>
            <a:r>
              <a:rPr lang="hu-HU" sz="40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Önálló község a Szigetköz keleti harmadában, a Mosoni-Duna bal partján, néhány kilométerre a Dunától. </a:t>
            </a: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eredete: „Fekszik </a:t>
            </a:r>
            <a:r>
              <a:rPr lang="hu-HU" sz="40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Holt Dunához közel e nagy folyó víznek szeglet forma fordulásánál, </a:t>
            </a: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mely </a:t>
            </a:r>
            <a:r>
              <a:rPr lang="hu-HU" sz="40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miatt Dunaszegnek nevezik</a:t>
            </a:r>
            <a: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.”</a:t>
            </a:r>
            <a:br>
              <a:rPr lang="hu-HU" sz="40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sz="36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hu-HU" sz="36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hu-HU" sz="36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80 %-os arányú szelektív gyűjtés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ismeretterjesztés, intézmények szelektív hulladékgyűjtésének megvalósítása</a:t>
            </a:r>
          </a:p>
          <a:p>
            <a:pPr algn="just"/>
            <a:r>
              <a:rPr lang="hu-HU" b="1" i="1" dirty="0" smtClean="0"/>
              <a:t>erőforrás igény: önkormányzat, szolgáltató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2016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Környezet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szelektív hulladékgyűjtés megvalósítása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20 %-os arányú lakossági részvétel, csatlakozás a </a:t>
            </a:r>
            <a:r>
              <a:rPr lang="hu-HU" b="1" i="1" dirty="0" err="1" smtClean="0"/>
              <a:t>TeSzedd</a:t>
            </a:r>
            <a:r>
              <a:rPr lang="hu-HU" b="1" i="1" dirty="0" smtClean="0"/>
              <a:t>! programhoz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csatlakozási megállapodás</a:t>
            </a:r>
          </a:p>
          <a:p>
            <a:pPr algn="just"/>
            <a:r>
              <a:rPr lang="hu-HU" b="1" i="1" dirty="0" smtClean="0"/>
              <a:t>erőforrás igény: nincs</a:t>
            </a:r>
          </a:p>
          <a:p>
            <a:pPr algn="just"/>
            <a:r>
              <a:rPr lang="hu-HU" b="1" i="1" dirty="0" smtClean="0"/>
              <a:t>felelős: önkormányzat, civil szervezetek, lakosság</a:t>
            </a:r>
          </a:p>
          <a:p>
            <a:pPr algn="just"/>
            <a:r>
              <a:rPr lang="hu-HU" b="1" i="1" dirty="0" smtClean="0"/>
              <a:t>határidő: 2015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Környezet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közterületek tisztán tartása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természeti kincsek megismertetése, idegenforgalmi bevétel növelése az itt élők nyugalmának biztosítása mellett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vállalkozók megkeresése, egyeztetés, kapcsolattartás</a:t>
            </a:r>
          </a:p>
          <a:p>
            <a:pPr algn="just"/>
            <a:r>
              <a:rPr lang="hu-HU" b="1" i="1" dirty="0" smtClean="0"/>
              <a:t>erőforrás igény: nincs (gazdasági szektor)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folyamatos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Idegenforgalom, turizmus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helyi természeti adottságok kiaknázása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</a:t>
            </a:r>
            <a:r>
              <a:rPr lang="hu-HU" b="1" i="1" dirty="0" err="1" smtClean="0"/>
              <a:t>Dunakorzó</a:t>
            </a:r>
            <a:r>
              <a:rPr lang="hu-HU" b="1" i="1" dirty="0" smtClean="0"/>
              <a:t>, kerékpáros pihenőhely, strand és </a:t>
            </a:r>
            <a:r>
              <a:rPr lang="hu-HU" b="1" i="1" dirty="0" err="1" smtClean="0"/>
              <a:t>sátorozóhely</a:t>
            </a:r>
            <a:r>
              <a:rPr lang="hu-HU" b="1" i="1" dirty="0" smtClean="0"/>
              <a:t>, csónakkikötő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vállalkozók megkeresése, pályázati források felkutatása</a:t>
            </a:r>
          </a:p>
          <a:p>
            <a:pPr algn="just"/>
            <a:r>
              <a:rPr lang="hu-HU" b="1" i="1" dirty="0" smtClean="0"/>
              <a:t>erőforrás igény: pályázat, önkormányzat, gazdasági szektor, lakossági társadalmi munka</a:t>
            </a:r>
          </a:p>
          <a:p>
            <a:pPr algn="just"/>
            <a:r>
              <a:rPr lang="hu-HU" b="1" i="1" dirty="0" smtClean="0"/>
              <a:t>felelős: önkormányzat, civil szervezetek</a:t>
            </a:r>
          </a:p>
          <a:p>
            <a:pPr algn="just"/>
            <a:r>
              <a:rPr lang="hu-HU" b="1" i="1" dirty="0" smtClean="0"/>
              <a:t>határidő: 2020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Idegenforgalom, turizmus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természetbarát turisztikai létesítmények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1500 fő/év, infrastruktúra növelés, pihenő- és szálláshely, szerviz</a:t>
            </a:r>
          </a:p>
          <a:p>
            <a:pPr algn="just"/>
            <a:r>
              <a:rPr lang="hu-HU" b="1" i="1" dirty="0" smtClean="0"/>
              <a:t>lépések: vállalkozók megkeresése, pályázatok felkutatása</a:t>
            </a:r>
          </a:p>
          <a:p>
            <a:pPr algn="just"/>
            <a:r>
              <a:rPr lang="hu-HU" b="1" i="1" dirty="0" smtClean="0"/>
              <a:t>erőforrás igény: pályázat, önkormányzat, gazdasági szektor, civil szervezetek</a:t>
            </a:r>
          </a:p>
          <a:p>
            <a:pPr algn="just"/>
            <a:r>
              <a:rPr lang="hu-HU" b="1" i="1" dirty="0" smtClean="0"/>
              <a:t>felelős: önkormányzat, civil szervezetek</a:t>
            </a:r>
          </a:p>
          <a:p>
            <a:pPr algn="just"/>
            <a:r>
              <a:rPr lang="hu-HU" b="1" i="1" dirty="0" smtClean="0"/>
              <a:t>határidő: 2018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Idegenforgalom, turizmus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kerékpáros és vízi turizmus jelentős fejlesztése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nívós zenei események, hagyományőrző programok, sportesemények szervezése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vállalkozók megkeresése, marketing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önkormányzat, civil szervezetek, intézmények</a:t>
            </a:r>
          </a:p>
          <a:p>
            <a:pPr algn="just"/>
            <a:r>
              <a:rPr lang="hu-HU" b="1" i="1" dirty="0" smtClean="0"/>
              <a:t>határidő: 2016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Idegenforgalom, turizmus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koncertek és fesztiválok, sportrendezvények szervezése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vízi mesterségek bemutatása, élővilág bemutatása, csónakázás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jelentkezési igény benyújtása az országos szervezethez</a:t>
            </a:r>
          </a:p>
          <a:p>
            <a:pPr algn="just"/>
            <a:r>
              <a:rPr lang="hu-HU" b="1" i="1" dirty="0" smtClean="0"/>
              <a:t>erőforrás igény: önkormányzat, óvoda, iskola, civilek</a:t>
            </a:r>
          </a:p>
          <a:p>
            <a:pPr algn="just"/>
            <a:r>
              <a:rPr lang="hu-HU" b="1" i="1" dirty="0" smtClean="0"/>
              <a:t>felelős: önkormányzat, óvoda, iskola, civilek</a:t>
            </a:r>
          </a:p>
          <a:p>
            <a:pPr algn="just"/>
            <a:r>
              <a:rPr lang="hu-HU" b="1" i="1" dirty="0" smtClean="0"/>
              <a:t>határidő: 2015 (országos program időpontja)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Közösség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Duna nap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sportágak bemutatkozása, vetélkedők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szervezőbizottság létrehozása, szakosztályok bevonása, egyedi póló készítés</a:t>
            </a:r>
          </a:p>
          <a:p>
            <a:pPr algn="just"/>
            <a:r>
              <a:rPr lang="hu-HU" b="1" i="1" dirty="0" smtClean="0"/>
              <a:t>erőforrás igény: főként emberi erőforrás</a:t>
            </a:r>
          </a:p>
          <a:p>
            <a:pPr algn="just"/>
            <a:r>
              <a:rPr lang="hu-HU" b="1" i="1" dirty="0" smtClean="0"/>
              <a:t>felelős: sportegyesület, iskola, óvoda</a:t>
            </a:r>
          </a:p>
          <a:p>
            <a:pPr algn="just"/>
            <a:r>
              <a:rPr lang="hu-HU" b="1" i="1" dirty="0" smtClean="0"/>
              <a:t>határidő: 2015. szeptember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Közösség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kihívás napja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rétegrendezvény, utcabál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igényfelmérés, marketing, helyi média</a:t>
            </a:r>
          </a:p>
          <a:p>
            <a:pPr algn="just"/>
            <a:r>
              <a:rPr lang="hu-HU" b="1" i="1" dirty="0" smtClean="0"/>
              <a:t>erőforrás igény: önkormányzat, civil szervezetek, pályázat</a:t>
            </a:r>
          </a:p>
          <a:p>
            <a:pPr algn="just"/>
            <a:r>
              <a:rPr lang="hu-HU" b="1" i="1" dirty="0" smtClean="0"/>
              <a:t>felelős: civil szervezetek vezetői</a:t>
            </a:r>
          </a:p>
          <a:p>
            <a:pPr algn="just"/>
            <a:r>
              <a:rPr lang="hu-HU" b="1" i="1" dirty="0" smtClean="0"/>
              <a:t>határidő: folyamatos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Közösség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rendezvények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kvíz, vetélkedő, szabadegyetem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igényfelmérés, programgazdák meghatározása, előadók bevonása</a:t>
            </a:r>
          </a:p>
          <a:p>
            <a:pPr algn="just"/>
            <a:r>
              <a:rPr lang="hu-HU" b="1" i="1" dirty="0" smtClean="0"/>
              <a:t>erőforrás igény: nincs</a:t>
            </a:r>
          </a:p>
          <a:p>
            <a:pPr algn="just"/>
            <a:r>
              <a:rPr lang="hu-HU" b="1" i="1" dirty="0" smtClean="0"/>
              <a:t>felelős: IKSZT vezető</a:t>
            </a:r>
          </a:p>
          <a:p>
            <a:pPr algn="just"/>
            <a:r>
              <a:rPr lang="hu-HU" b="1" i="1" dirty="0" smtClean="0"/>
              <a:t>határidő: 2015. tavasz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Közösség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ismeretterjesztés, játékok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683568" y="836712"/>
            <a:ext cx="7847012" cy="5472112"/>
          </a:xfrm>
        </p:spPr>
        <p:txBody>
          <a:bodyPr>
            <a:normAutofit/>
          </a:bodyPr>
          <a:lstStyle/>
          <a:p>
            <a:r>
              <a:rPr lang="hu-HU" sz="32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nagyjából 2000 fős lakosságszámú </a:t>
            </a:r>
            <a: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község, ahol minden korosztály megtalálható. </a:t>
            </a:r>
            <a:r>
              <a:rPr lang="hu-HU" sz="32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</a:t>
            </a:r>
            <a: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elnőtt és gyermek lakói számára lehetőséget kíván teremteni arra, hogy nyugodt és kellemes körülmények között, közel a természethez, alapszükségleteik kielégítésének lehetőségei és megélhetésük forrásai minél teljesebben, lehetőleg helyben álljanak rendelkezésre. </a:t>
            </a:r>
            <a:b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Községünk kitűnő természeti adottságait, a föld javait megújítható módon kihasználva olyan életmódot szándékozunk biztosítani, amely az egyes családok és a közösség egésze számára fenntartható életkörülmények megteremtését teszi lehetővé.</a:t>
            </a:r>
            <a:endParaRPr lang="hu-HU" sz="32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2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tanösvény vezetett séta, kincsvadászat, rejtvénytúra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marketing, programgazdák meghatározása</a:t>
            </a:r>
          </a:p>
          <a:p>
            <a:pPr algn="just"/>
            <a:r>
              <a:rPr lang="hu-HU" b="1" i="1" dirty="0" smtClean="0"/>
              <a:t>erőforrás igény: nincs</a:t>
            </a:r>
          </a:p>
          <a:p>
            <a:pPr algn="just"/>
            <a:r>
              <a:rPr lang="hu-HU" b="1" i="1" dirty="0" smtClean="0"/>
              <a:t>felelős: civil szervezetek, önkormányzat</a:t>
            </a:r>
          </a:p>
          <a:p>
            <a:pPr algn="just"/>
            <a:r>
              <a:rPr lang="hu-HU" b="1" i="1" dirty="0" smtClean="0"/>
              <a:t>határidő: 2015. ősz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Közösség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kalandtúra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házi segítségnyújtás fejlesztése, jelzőrendszeres segítségnyújtás ingyenessé tétele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igényfelmérés, működési engedély megszerzése</a:t>
            </a:r>
          </a:p>
          <a:p>
            <a:pPr algn="just"/>
            <a:r>
              <a:rPr lang="hu-HU" b="1" i="1" dirty="0" smtClean="0"/>
              <a:t>erőforrás igény: önkormányzat, állami támogatás</a:t>
            </a:r>
          </a:p>
          <a:p>
            <a:pPr algn="just"/>
            <a:r>
              <a:rPr lang="hu-HU" b="1" i="1" dirty="0" smtClean="0"/>
              <a:t>felelős: önkormányzat, házi gondozó</a:t>
            </a:r>
          </a:p>
          <a:p>
            <a:pPr algn="just"/>
            <a:r>
              <a:rPr lang="hu-HU" b="1" i="1" dirty="0" smtClean="0"/>
              <a:t>határidő: 2016. január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Egészségügy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házi segítségnyújtás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vásárlás, használatra oktatás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vásárlás, elhelyezés</a:t>
            </a:r>
          </a:p>
          <a:p>
            <a:pPr algn="just"/>
            <a:r>
              <a:rPr lang="hu-HU" b="1" i="1" dirty="0" smtClean="0"/>
              <a:t>erőforrás igény: önkormányzat, pályázat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2016. január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Egészségügy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err="1" smtClean="0">
                <a:solidFill>
                  <a:schemeClr val="tx1"/>
                </a:solidFill>
              </a:rPr>
              <a:t>defibrillátor</a:t>
            </a:r>
            <a:r>
              <a:rPr lang="hu-HU" sz="3200" b="1" i="1" u="sng" dirty="0" smtClean="0">
                <a:solidFill>
                  <a:schemeClr val="tx1"/>
                </a:solidFill>
              </a:rPr>
              <a:t> vásárlás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háziorvos minden munkanap, laborvizsgálat elősegítése, szakellátások helyben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önkormányzat, állami támogatás, pályázat</a:t>
            </a:r>
          </a:p>
          <a:p>
            <a:pPr algn="just"/>
            <a:r>
              <a:rPr lang="hu-HU" b="1" i="1" dirty="0" smtClean="0"/>
              <a:t>erőforrás igény: önkormányzat, egészségbiztosítási szakigazgatási szerv, népegészségügyi szakigazgatási szerv</a:t>
            </a:r>
          </a:p>
          <a:p>
            <a:pPr algn="just"/>
            <a:r>
              <a:rPr lang="hu-HU" b="1" i="1" dirty="0" smtClean="0"/>
              <a:t>felelős: orvosok, védőnő, önkormányzat</a:t>
            </a:r>
          </a:p>
          <a:p>
            <a:pPr algn="just"/>
            <a:r>
              <a:rPr lang="hu-HU" b="1" i="1" dirty="0" smtClean="0"/>
              <a:t>határidő: 2017. január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Egészségügy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háziorvosi és szakellátás fejlesztés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egészségügyi szűrés, elsősegély tanfolyam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egyeztetés háziorvossal, marketing</a:t>
            </a:r>
          </a:p>
          <a:p>
            <a:pPr algn="just"/>
            <a:r>
              <a:rPr lang="hu-HU" b="1" i="1" dirty="0" smtClean="0"/>
              <a:t>erőforrás igény: egészségügyi szolgáltatók, önkormányzat</a:t>
            </a:r>
          </a:p>
          <a:p>
            <a:pPr algn="just"/>
            <a:r>
              <a:rPr lang="hu-HU" b="1" i="1" dirty="0" smtClean="0"/>
              <a:t>felelős: védőnő, háziorvos, gyerekorvos</a:t>
            </a:r>
          </a:p>
          <a:p>
            <a:pPr algn="just"/>
            <a:r>
              <a:rPr lang="hu-HU" b="1" i="1" dirty="0" smtClean="0"/>
              <a:t>határidő: 2015. ősz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Egészségügy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egészségnap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általános iskolásoknak, középiskolásoknak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oktatási intézmények megkeresése</a:t>
            </a:r>
          </a:p>
          <a:p>
            <a:pPr algn="just"/>
            <a:r>
              <a:rPr lang="hu-HU" b="1" i="1" dirty="0"/>
              <a:t>e</a:t>
            </a:r>
            <a:r>
              <a:rPr lang="hu-HU" b="1" i="1" dirty="0" smtClean="0"/>
              <a:t>rőforrás igény: nincs</a:t>
            </a:r>
          </a:p>
          <a:p>
            <a:pPr algn="just"/>
            <a:r>
              <a:rPr lang="hu-HU" b="1" i="1" dirty="0" smtClean="0"/>
              <a:t>felelős: intézményvezetők</a:t>
            </a:r>
          </a:p>
          <a:p>
            <a:pPr algn="just"/>
            <a:r>
              <a:rPr lang="hu-HU" b="1" i="1" dirty="0" smtClean="0"/>
              <a:t>határidő: évente, felvételi időszak előtt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Oktatás, nevelés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pályaválasztási nap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nyelvtanfolyam szervezés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nyelviskolák megkeresése</a:t>
            </a:r>
          </a:p>
          <a:p>
            <a:pPr algn="just"/>
            <a:r>
              <a:rPr lang="hu-HU" b="1" i="1" dirty="0"/>
              <a:t>e</a:t>
            </a:r>
            <a:r>
              <a:rPr lang="hu-HU" b="1" i="1" dirty="0" smtClean="0"/>
              <a:t>rőforrás igény: önkormányzat, önerő</a:t>
            </a:r>
          </a:p>
          <a:p>
            <a:pPr algn="just"/>
            <a:r>
              <a:rPr lang="hu-HU" b="1" i="1" dirty="0" smtClean="0"/>
              <a:t>felelős: IKSZT vezető</a:t>
            </a:r>
          </a:p>
          <a:p>
            <a:pPr algn="just"/>
            <a:r>
              <a:rPr lang="hu-HU" b="1" i="1" dirty="0" smtClean="0"/>
              <a:t>határidő: folyamatos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Oktatás, nevelés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nyelvoktatás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számítástechnikai tanfolyam, képzés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oktató cégek megkeresése</a:t>
            </a:r>
          </a:p>
          <a:p>
            <a:pPr algn="just"/>
            <a:r>
              <a:rPr lang="hu-HU" b="1" i="1" dirty="0"/>
              <a:t>e</a:t>
            </a:r>
            <a:r>
              <a:rPr lang="hu-HU" b="1" i="1" dirty="0" smtClean="0"/>
              <a:t>rőforrás igény: önkormányzati támogatás, önerő</a:t>
            </a:r>
          </a:p>
          <a:p>
            <a:pPr algn="just"/>
            <a:r>
              <a:rPr lang="hu-HU" b="1" i="1" dirty="0" smtClean="0"/>
              <a:t>felelős: IKSZT vezető</a:t>
            </a:r>
          </a:p>
          <a:p>
            <a:pPr algn="just"/>
            <a:r>
              <a:rPr lang="hu-HU" b="1" i="1" dirty="0" smtClean="0"/>
              <a:t>határidő: folyamatos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Oktatás, nevelés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digitális írástudás fejlesztése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</a:t>
            </a:r>
            <a:r>
              <a:rPr lang="hu-HU" b="1" i="1" dirty="0" err="1" smtClean="0"/>
              <a:t>testvértelepülési</a:t>
            </a:r>
            <a:r>
              <a:rPr lang="hu-HU" b="1" i="1" dirty="0" smtClean="0"/>
              <a:t> és testvérintézményi kapcsolatok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külföldi és belföldi intézmények megkeresése, kapcsolatfelvétel</a:t>
            </a:r>
          </a:p>
          <a:p>
            <a:pPr algn="just"/>
            <a:r>
              <a:rPr lang="hu-HU" b="1" i="1" dirty="0"/>
              <a:t>e</a:t>
            </a:r>
            <a:r>
              <a:rPr lang="hu-HU" b="1" i="1" dirty="0" smtClean="0"/>
              <a:t>rőforrás igény: pályázat, önkormányzat</a:t>
            </a:r>
          </a:p>
          <a:p>
            <a:pPr algn="just"/>
            <a:r>
              <a:rPr lang="hu-HU" b="1" i="1" dirty="0" smtClean="0"/>
              <a:t>felelős: óvodavezető, iskolaigazgató, IKSZT vezető</a:t>
            </a:r>
          </a:p>
          <a:p>
            <a:pPr algn="just"/>
            <a:r>
              <a:rPr lang="hu-HU" b="1" i="1" dirty="0" smtClean="0"/>
              <a:t>határidő: folyamatos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Oktatás, nevelés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cserediák program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</a:t>
            </a:r>
            <a:r>
              <a:rPr lang="hu-HU" b="1" i="1" dirty="0" err="1" smtClean="0"/>
              <a:t>Tölháti</a:t>
            </a:r>
            <a:r>
              <a:rPr lang="hu-HU" b="1" i="1" dirty="0" smtClean="0"/>
              <a:t> utca, Árpád fejedelem utca aszfaltozása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tervdokumentációk elkészítése, pályázati források felkutatása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2016 vége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Infrastruktúra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utak aszfaltozása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755576" y="1196752"/>
            <a:ext cx="7631113" cy="5256584"/>
          </a:xfrm>
        </p:spPr>
        <p:txBody>
          <a:bodyPr>
            <a:normAutofit fontScale="90000"/>
          </a:bodyPr>
          <a:lstStyle/>
          <a:p>
            <a:r>
              <a:rPr lang="hu-HU" sz="33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Dunaszeg település adottságai és a már rendelkezésre álló stratégiai dokumentumok összevetése  révén megállapítható, hogy egy átgondolt és alapos fejlesztési terv a település ez idáig még teljesen ki nem aknázott gazdasági és turisztikai lehetőségeinek megvalósítását, illetve az ilyen irányú ágazati stratégiák megalapozását szolgálhatja.</a:t>
            </a:r>
            <a:br>
              <a:rPr lang="hu-HU" sz="33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hu-HU" sz="33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</a:t>
            </a:r>
            <a:r>
              <a:rPr lang="hu-HU" sz="33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indenképpen pozitív és előremutató, hogy a település közelmúltban elkészült tervei az előzetes felmérés során alapvetően pozitív értékelést kaptak és megalapozottan feltételezhető, hogy Dunaszeg község az adottságai, korábbi beruházásai és fejlesztési tapasztalatai révén képes lesz kihasználni a stratégiai tervezésben rejlő lehetőségeket.</a:t>
            </a:r>
            <a: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hu-HU" sz="32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8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teljes </a:t>
            </a:r>
            <a:r>
              <a:rPr lang="hu-HU" b="1" i="1" dirty="0" err="1" smtClean="0"/>
              <a:t>közművesítettség</a:t>
            </a:r>
            <a:endParaRPr lang="hu-HU" b="1" i="1" dirty="0" smtClean="0"/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pályázati források felkutatása, sorrendiség meghatározása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2020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Infrastruktúra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csapadékvíz elvezetés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energiatakarékos izzók felszerelése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tervdokumentációk elkészítése, pályázati források felkutatás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2016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Infrastruktúra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közvilágítás korszerűsítése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20-30 fős busz beszerzése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pályázati források felkutatása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önkormányzat, civil szervezetek</a:t>
            </a:r>
          </a:p>
          <a:p>
            <a:pPr algn="just"/>
            <a:r>
              <a:rPr lang="hu-HU" b="1" i="1" dirty="0" smtClean="0"/>
              <a:t>határidő: 2017 vége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Infrastruktúra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falubusz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vállalkozások csábítása sávos adózással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adórendelet átdolgozása, marketing</a:t>
            </a:r>
          </a:p>
          <a:p>
            <a:pPr algn="just"/>
            <a:r>
              <a:rPr lang="hu-HU" b="1" i="1" dirty="0" smtClean="0"/>
              <a:t>erőforrás igény: nincs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2020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Gazdaság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iparűzési adóbevétel megduplázása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lakosság 15 %-a, helyi vállalkozások számának növelése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lásd előző dia</a:t>
            </a:r>
          </a:p>
          <a:p>
            <a:pPr algn="just"/>
            <a:r>
              <a:rPr lang="hu-HU" b="1" i="1" dirty="0" smtClean="0"/>
              <a:t>erőforrás igény: nincs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2020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Gazdaság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lakosság helyben történő foglalkoztatása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szállás, vendéglátás terület, </a:t>
            </a:r>
            <a:r>
              <a:rPr lang="hu-HU" b="1" i="1" dirty="0" err="1" smtClean="0"/>
              <a:t>vizi-</a:t>
            </a:r>
            <a:r>
              <a:rPr lang="hu-HU" b="1" i="1" dirty="0" smtClean="0"/>
              <a:t> és kerékpáros turizmus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szálláshely kialakítás, infrastruktúra fejlesztés</a:t>
            </a:r>
          </a:p>
          <a:p>
            <a:pPr algn="just"/>
            <a:r>
              <a:rPr lang="hu-HU" b="1" i="1" dirty="0" smtClean="0"/>
              <a:t>erőforrás igény: pályázat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2020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Gazdaság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turizmussal foglalkozó vállalkozások számának megduplázása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i="1" dirty="0"/>
              <a:t>m</a:t>
            </a:r>
            <a:r>
              <a:rPr lang="hu-HU" b="1" i="1" dirty="0" smtClean="0"/>
              <a:t>egoldás: helyi gazdasági szereplők összegyűjtése</a:t>
            </a:r>
          </a:p>
          <a:p>
            <a:pPr algn="just"/>
            <a:r>
              <a:rPr lang="hu-HU" b="1" i="1" dirty="0"/>
              <a:t>l</a:t>
            </a:r>
            <a:r>
              <a:rPr lang="hu-HU" b="1" i="1" dirty="0" smtClean="0"/>
              <a:t>épések: adatgyűjtés, jóváhagyás, katalógus készítés</a:t>
            </a:r>
          </a:p>
          <a:p>
            <a:pPr algn="just"/>
            <a:r>
              <a:rPr lang="hu-HU" b="1" i="1" dirty="0" smtClean="0"/>
              <a:t>erőforrás igény: pályázat, önkormányzat</a:t>
            </a:r>
          </a:p>
          <a:p>
            <a:pPr algn="just"/>
            <a:r>
              <a:rPr lang="hu-HU" b="1" i="1" dirty="0" smtClean="0"/>
              <a:t>felelős: önkormányzat</a:t>
            </a:r>
          </a:p>
          <a:p>
            <a:pPr algn="just"/>
            <a:r>
              <a:rPr lang="hu-HU" b="1" i="1" dirty="0" smtClean="0"/>
              <a:t>határidő: 2016. január</a:t>
            </a:r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Gazdaság</a:t>
            </a:r>
            <a:br>
              <a:rPr lang="hu-HU" sz="4800" b="1" i="1" u="sng" dirty="0" smtClean="0">
                <a:solidFill>
                  <a:schemeClr val="tx1"/>
                </a:solidFill>
              </a:rPr>
            </a:br>
            <a:r>
              <a:rPr lang="hu-HU" sz="3200" b="1" i="1" u="sng" dirty="0" smtClean="0">
                <a:solidFill>
                  <a:schemeClr val="tx1"/>
                </a:solidFill>
              </a:rPr>
              <a:t>vállalkozói katalógus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611560" y="980728"/>
            <a:ext cx="7920037" cy="56165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400" b="1" i="1" dirty="0" smtClean="0">
                <a:solidFill>
                  <a:schemeClr val="tx1"/>
                </a:solidFill>
              </a:rPr>
              <a:t>A </a:t>
            </a:r>
            <a:r>
              <a:rPr lang="hu-HU" sz="2400" b="1" i="1" dirty="0">
                <a:solidFill>
                  <a:schemeClr val="tx1"/>
                </a:solidFill>
              </a:rPr>
              <a:t>stratégiai tervet </a:t>
            </a:r>
            <a:r>
              <a:rPr lang="hu-HU" sz="2400" b="1" i="1" dirty="0" smtClean="0">
                <a:solidFill>
                  <a:schemeClr val="tx1"/>
                </a:solidFill>
              </a:rPr>
              <a:t>a </a:t>
            </a:r>
            <a:r>
              <a:rPr lang="hu-HU" sz="2400" b="1" i="1" dirty="0">
                <a:solidFill>
                  <a:schemeClr val="tx1"/>
                </a:solidFill>
              </a:rPr>
              <a:t>műhelymunkák során megfogalmazottak alapján a </a:t>
            </a:r>
            <a:r>
              <a:rPr lang="hu-HU" b="1" i="1" dirty="0">
                <a:solidFill>
                  <a:schemeClr val="tx1"/>
                </a:solidFill>
              </a:rPr>
              <a:t>S</a:t>
            </a:r>
            <a:r>
              <a:rPr lang="hu-HU" sz="2400" b="1" i="1" dirty="0" smtClean="0">
                <a:solidFill>
                  <a:schemeClr val="tx1"/>
                </a:solidFill>
              </a:rPr>
              <a:t>zerkesztőbizottság öntötte formába. </a:t>
            </a:r>
            <a:r>
              <a:rPr lang="hu-HU" sz="2400" b="1" i="1" dirty="0">
                <a:solidFill>
                  <a:schemeClr val="tx1"/>
                </a:solidFill>
              </a:rPr>
              <a:t>A stratégiai terv </a:t>
            </a:r>
            <a:r>
              <a:rPr lang="hu-HU" sz="2400" b="1" i="1" dirty="0" smtClean="0">
                <a:solidFill>
                  <a:schemeClr val="tx1"/>
                </a:solidFill>
              </a:rPr>
              <a:t>részletes kidolgozása és a megvalósítás azonban még csak most kezdődik, amely során számítunk a 2014</a:t>
            </a:r>
            <a:r>
              <a:rPr lang="hu-HU" sz="2400" b="1" i="1" dirty="0">
                <a:solidFill>
                  <a:schemeClr val="tx1"/>
                </a:solidFill>
              </a:rPr>
              <a:t>. </a:t>
            </a:r>
            <a:r>
              <a:rPr lang="hu-HU" sz="2400" b="1" i="1" dirty="0" smtClean="0">
                <a:solidFill>
                  <a:schemeClr val="tx1"/>
                </a:solidFill>
              </a:rPr>
              <a:t>november 12-én megalakult ”HKA munkacsoport” néven megalakult közösség tagjain kívül a teljes </a:t>
            </a:r>
            <a:r>
              <a:rPr lang="hu-HU" sz="2400" b="1" i="1" dirty="0" err="1" smtClean="0">
                <a:solidFill>
                  <a:schemeClr val="tx1"/>
                </a:solidFill>
              </a:rPr>
              <a:t>dunaszegi</a:t>
            </a:r>
            <a:r>
              <a:rPr lang="hu-HU" sz="2400" b="1" i="1" dirty="0" smtClean="0">
                <a:solidFill>
                  <a:schemeClr val="tx1"/>
                </a:solidFill>
              </a:rPr>
              <a:t> lakosság támogatására.</a:t>
            </a:r>
          </a:p>
          <a:p>
            <a:endParaRPr lang="hu-HU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1"/>
                </a:solidFill>
              </a:rPr>
              <a:t>LEGYEN VELÜNK, TEGYEN VELÜNK!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</a:p>
          <a:p>
            <a:endParaRPr lang="hu-HU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u-HU" sz="2200" b="1" i="1" dirty="0">
                <a:solidFill>
                  <a:schemeClr val="tx1"/>
                </a:solidFill>
              </a:rPr>
              <a:t>A kidolgozott </a:t>
            </a:r>
            <a:r>
              <a:rPr lang="hu-HU" sz="2200" b="1" i="1" dirty="0" smtClean="0">
                <a:solidFill>
                  <a:schemeClr val="tx1"/>
                </a:solidFill>
              </a:rPr>
              <a:t>közösségfejlesztési törekvésekből kialakításra kerülő fejlesztési stratégiáról folyamatosan tájékoztatni fogunk minden kedves érdeklődőt.</a:t>
            </a:r>
          </a:p>
          <a:p>
            <a:endParaRPr lang="hu-HU" sz="22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200" b="1" i="1" dirty="0" smtClean="0">
                <a:solidFill>
                  <a:schemeClr val="tx1"/>
                </a:solidFill>
              </a:rPr>
              <a:t>WWW.DKOH.HU</a:t>
            </a:r>
          </a:p>
          <a:p>
            <a:pPr marL="0" indent="0">
              <a:buNone/>
            </a:pPr>
            <a:endParaRPr lang="hu-HU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1700" b="1" i="1" dirty="0" smtClean="0">
                <a:solidFill>
                  <a:schemeClr val="tx1"/>
                </a:solidFill>
              </a:rPr>
              <a:t>A szerkesztőbizottság vezetője: </a:t>
            </a:r>
          </a:p>
          <a:p>
            <a:pPr marL="0" indent="0" algn="ctr">
              <a:buNone/>
            </a:pPr>
            <a:r>
              <a:rPr lang="hu-HU" sz="1700" b="1" i="1" dirty="0" smtClean="0">
                <a:solidFill>
                  <a:schemeClr val="tx1"/>
                </a:solidFill>
              </a:rPr>
              <a:t>Szabóné Jámbor Szilvia</a:t>
            </a:r>
          </a:p>
          <a:p>
            <a:pPr marL="0" indent="0" algn="ctr">
              <a:buNone/>
            </a:pPr>
            <a:r>
              <a:rPr lang="hu-HU" sz="1700" b="1" i="1" dirty="0" smtClean="0">
                <a:solidFill>
                  <a:schemeClr val="tx1"/>
                </a:solidFill>
              </a:rPr>
              <a:t>Projektfelelős:</a:t>
            </a:r>
          </a:p>
          <a:p>
            <a:pPr marL="0" indent="0" algn="ctr">
              <a:buNone/>
            </a:pPr>
            <a:r>
              <a:rPr lang="hu-HU" sz="1700" b="1" i="1" dirty="0">
                <a:solidFill>
                  <a:schemeClr val="tx1"/>
                </a:solidFill>
              </a:rPr>
              <a:t>d</a:t>
            </a:r>
            <a:r>
              <a:rPr lang="hu-HU" sz="1700" b="1" i="1" dirty="0" smtClean="0">
                <a:solidFill>
                  <a:schemeClr val="tx1"/>
                </a:solidFill>
              </a:rPr>
              <a:t>r. Szigethy Balázs</a:t>
            </a:r>
            <a:endParaRPr lang="hu-HU" sz="17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i="1" dirty="0" smtClean="0">
                <a:solidFill>
                  <a:schemeClr val="tx1"/>
                </a:solidFill>
              </a:rPr>
              <a:t>A ”HKA MUNKACSOPORT” TAGJAI</a:t>
            </a:r>
            <a:endParaRPr lang="hu-HU" sz="4000" b="1" i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2900" i="1" dirty="0" smtClean="0"/>
              <a:t>Pető Adrien tréner</a:t>
            </a:r>
          </a:p>
          <a:p>
            <a:pPr marL="0" indent="0">
              <a:buNone/>
            </a:pPr>
            <a:r>
              <a:rPr lang="hu-HU" sz="2900" i="1" dirty="0" smtClean="0"/>
              <a:t>Varga Boglárka képzésszervező</a:t>
            </a:r>
          </a:p>
          <a:p>
            <a:pPr marL="0" indent="0">
              <a:buNone/>
            </a:pPr>
            <a:endParaRPr lang="hu-HU" sz="2900" i="1" dirty="0" smtClean="0"/>
          </a:p>
          <a:p>
            <a:pPr marL="0" indent="0">
              <a:buNone/>
            </a:pPr>
            <a:r>
              <a:rPr lang="hu-HU" sz="2900" i="1" dirty="0" err="1" smtClean="0"/>
              <a:t>Eszterbauer</a:t>
            </a:r>
            <a:r>
              <a:rPr lang="hu-HU" sz="2900" i="1" dirty="0" smtClean="0"/>
              <a:t> Erzsébet jegyző, önkormányzati szaktanácsadó hallgató</a:t>
            </a:r>
          </a:p>
          <a:p>
            <a:pPr marL="0" indent="0">
              <a:buNone/>
            </a:pPr>
            <a:r>
              <a:rPr lang="hu-HU" sz="2900" i="1" dirty="0" err="1" smtClean="0"/>
              <a:t>Friderics</a:t>
            </a:r>
            <a:r>
              <a:rPr lang="hu-HU" sz="2900" i="1" dirty="0" smtClean="0"/>
              <a:t> Cecília polgármester, önkormányzati szaktanácsadó hallgató</a:t>
            </a:r>
          </a:p>
          <a:p>
            <a:pPr marL="0" indent="0">
              <a:buNone/>
            </a:pPr>
            <a:r>
              <a:rPr lang="hu-HU" sz="2900" i="1" dirty="0"/>
              <a:t>d</a:t>
            </a:r>
            <a:r>
              <a:rPr lang="hu-HU" sz="2900" i="1" dirty="0" smtClean="0"/>
              <a:t>r. Tóth Tünde jegyző, </a:t>
            </a:r>
            <a:r>
              <a:rPr lang="hu-HU" sz="2900" i="1" dirty="0"/>
              <a:t>önkormányzati szaktanácsadó </a:t>
            </a:r>
            <a:r>
              <a:rPr lang="hu-HU" sz="2900" i="1" dirty="0" smtClean="0"/>
              <a:t>hallgató</a:t>
            </a:r>
          </a:p>
          <a:p>
            <a:pPr marL="0" indent="0">
              <a:buNone/>
            </a:pPr>
            <a:endParaRPr lang="hu-HU" sz="2900" i="1" dirty="0"/>
          </a:p>
          <a:p>
            <a:pPr marL="0" indent="0">
              <a:buNone/>
            </a:pPr>
            <a:r>
              <a:rPr lang="hu-HU" sz="2900" i="1" dirty="0"/>
              <a:t>Babos Attila polgármester</a:t>
            </a:r>
          </a:p>
          <a:p>
            <a:pPr marL="0" indent="0">
              <a:buNone/>
            </a:pPr>
            <a:r>
              <a:rPr lang="hu-HU" sz="2900" i="1" dirty="0"/>
              <a:t>Bartha Gusztáv képviselő</a:t>
            </a:r>
          </a:p>
          <a:p>
            <a:pPr marL="0" indent="0">
              <a:buNone/>
            </a:pPr>
            <a:r>
              <a:rPr lang="hu-HU" sz="2900" i="1" dirty="0"/>
              <a:t>Csala László képviselő</a:t>
            </a:r>
          </a:p>
          <a:p>
            <a:pPr marL="0" indent="0">
              <a:buNone/>
            </a:pPr>
            <a:endParaRPr lang="hu-HU" sz="2900" i="1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822192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2500" i="1" dirty="0" smtClean="0"/>
              <a:t>Antal Nóra</a:t>
            </a:r>
          </a:p>
          <a:p>
            <a:pPr marL="0" indent="0">
              <a:buNone/>
            </a:pPr>
            <a:r>
              <a:rPr lang="hu-HU" sz="2500" i="1" dirty="0" smtClean="0"/>
              <a:t>Bogdánné Morvai Viola</a:t>
            </a:r>
          </a:p>
          <a:p>
            <a:pPr marL="0" indent="0">
              <a:buNone/>
            </a:pPr>
            <a:r>
              <a:rPr lang="hu-HU" sz="2500" i="1" dirty="0" smtClean="0"/>
              <a:t>Borbély Zoltán</a:t>
            </a:r>
          </a:p>
          <a:p>
            <a:pPr marL="0" indent="0">
              <a:buNone/>
            </a:pPr>
            <a:r>
              <a:rPr lang="hu-HU" sz="2500" i="1" dirty="0" smtClean="0"/>
              <a:t>Borbélyné </a:t>
            </a:r>
            <a:r>
              <a:rPr lang="hu-HU" sz="2500" i="1" dirty="0" err="1" smtClean="0"/>
              <a:t>Jelenfi</a:t>
            </a:r>
            <a:r>
              <a:rPr lang="hu-HU" sz="2500" i="1" dirty="0" smtClean="0"/>
              <a:t> Lenke</a:t>
            </a:r>
          </a:p>
          <a:p>
            <a:pPr marL="0" indent="0">
              <a:buNone/>
            </a:pPr>
            <a:r>
              <a:rPr lang="hu-HU" sz="2500" i="1" dirty="0" smtClean="0"/>
              <a:t>Csala Ervin</a:t>
            </a:r>
          </a:p>
          <a:p>
            <a:pPr marL="0" indent="0">
              <a:buNone/>
            </a:pPr>
            <a:r>
              <a:rPr lang="hu-HU" sz="2500" i="1" dirty="0" smtClean="0"/>
              <a:t>Csaláné Pék Mónika</a:t>
            </a:r>
          </a:p>
          <a:p>
            <a:pPr marL="0" indent="0">
              <a:buNone/>
            </a:pPr>
            <a:r>
              <a:rPr lang="hu-HU" sz="2500" i="1" dirty="0" smtClean="0"/>
              <a:t>Danyiné </a:t>
            </a:r>
            <a:r>
              <a:rPr lang="hu-HU" sz="2500" i="1" dirty="0" err="1" smtClean="0"/>
              <a:t>Tichi</a:t>
            </a:r>
            <a:r>
              <a:rPr lang="hu-HU" sz="2500" i="1" dirty="0" smtClean="0"/>
              <a:t> Annamária</a:t>
            </a:r>
          </a:p>
          <a:p>
            <a:pPr marL="0" indent="0">
              <a:buNone/>
            </a:pPr>
            <a:r>
              <a:rPr lang="hu-HU" sz="2500" i="1" dirty="0" smtClean="0"/>
              <a:t>Farkas Laura</a:t>
            </a:r>
          </a:p>
          <a:p>
            <a:pPr marL="0" indent="0">
              <a:buNone/>
            </a:pPr>
            <a:r>
              <a:rPr lang="hu-HU" sz="2500" i="1" dirty="0" smtClean="0"/>
              <a:t>Farkas Tiborné</a:t>
            </a:r>
          </a:p>
          <a:p>
            <a:pPr marL="0" indent="0">
              <a:buNone/>
            </a:pPr>
            <a:r>
              <a:rPr lang="hu-HU" sz="2500" i="1" dirty="0" smtClean="0"/>
              <a:t>Fejes Tiborné</a:t>
            </a:r>
          </a:p>
          <a:p>
            <a:pPr marL="0" indent="0">
              <a:buNone/>
            </a:pPr>
            <a:r>
              <a:rPr lang="hu-HU" sz="2500" i="1" dirty="0" smtClean="0"/>
              <a:t>Ferenczné </a:t>
            </a:r>
            <a:r>
              <a:rPr lang="hu-HU" sz="2500" i="1" dirty="0" err="1" smtClean="0"/>
              <a:t>Reichardt</a:t>
            </a:r>
            <a:r>
              <a:rPr lang="hu-HU" sz="2500" i="1" dirty="0" smtClean="0"/>
              <a:t> Margaréta</a:t>
            </a:r>
          </a:p>
          <a:p>
            <a:pPr marL="0" indent="0">
              <a:buNone/>
            </a:pPr>
            <a:r>
              <a:rPr lang="hu-HU" sz="2500" i="1" dirty="0" smtClean="0"/>
              <a:t>Horváth Edina</a:t>
            </a:r>
          </a:p>
          <a:p>
            <a:pPr marL="0" indent="0">
              <a:buNone/>
            </a:pPr>
            <a:r>
              <a:rPr lang="hu-HU" sz="2500" i="1" dirty="0" smtClean="0"/>
              <a:t>Kiss Józsefné</a:t>
            </a:r>
          </a:p>
          <a:p>
            <a:pPr marL="0" indent="0">
              <a:buNone/>
            </a:pPr>
            <a:r>
              <a:rPr lang="hu-HU" sz="2500" i="1" dirty="0" smtClean="0"/>
              <a:t>Kozma István</a:t>
            </a:r>
          </a:p>
          <a:p>
            <a:pPr marL="0" indent="0">
              <a:buNone/>
            </a:pPr>
            <a:r>
              <a:rPr lang="hu-HU" sz="2500" i="1" dirty="0" smtClean="0"/>
              <a:t>Méri Balázs</a:t>
            </a:r>
          </a:p>
          <a:p>
            <a:pPr marL="0" indent="0">
              <a:buNone/>
            </a:pPr>
            <a:r>
              <a:rPr lang="hu-HU" sz="2500" i="1" dirty="0" smtClean="0"/>
              <a:t>Nagy Lászlóné</a:t>
            </a:r>
          </a:p>
          <a:p>
            <a:pPr marL="0" indent="0">
              <a:buNone/>
            </a:pPr>
            <a:r>
              <a:rPr lang="hu-HU" sz="2500" i="1" dirty="0" smtClean="0"/>
              <a:t>Nyerges László</a:t>
            </a:r>
          </a:p>
          <a:p>
            <a:pPr marL="0" indent="0">
              <a:buNone/>
            </a:pPr>
            <a:r>
              <a:rPr lang="hu-HU" sz="2500" i="1" dirty="0" err="1" smtClean="0"/>
              <a:t>Pércsi</a:t>
            </a:r>
            <a:r>
              <a:rPr lang="hu-HU" sz="2500" i="1" dirty="0" smtClean="0"/>
              <a:t> Gáborné</a:t>
            </a:r>
          </a:p>
          <a:p>
            <a:pPr marL="0" indent="0">
              <a:buNone/>
            </a:pPr>
            <a:r>
              <a:rPr lang="hu-HU" sz="2500" i="1" dirty="0" smtClean="0"/>
              <a:t>Szabó Zsuzsanna</a:t>
            </a:r>
          </a:p>
          <a:p>
            <a:pPr marL="0" indent="0">
              <a:buNone/>
            </a:pPr>
            <a:r>
              <a:rPr lang="hu-HU" sz="2500" i="1" dirty="0" smtClean="0"/>
              <a:t>Szabóné </a:t>
            </a:r>
            <a:r>
              <a:rPr lang="hu-HU" sz="2500" i="1" dirty="0" err="1" smtClean="0"/>
              <a:t>Schall</a:t>
            </a:r>
            <a:r>
              <a:rPr lang="hu-HU" sz="2500" i="1" dirty="0" smtClean="0"/>
              <a:t> Krisztina</a:t>
            </a:r>
          </a:p>
          <a:p>
            <a:pPr marL="0" indent="0">
              <a:buNone/>
            </a:pPr>
            <a:r>
              <a:rPr lang="hu-HU" sz="2500" i="1" dirty="0" smtClean="0"/>
              <a:t>Tenger Szilárd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48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IKSZT technikai felszerelésének minőségi és mennyiségi fejlesztése</a:t>
            </a:r>
          </a:p>
          <a:p>
            <a:pPr algn="just"/>
            <a:r>
              <a:rPr lang="hu-HU" dirty="0" smtClean="0"/>
              <a:t>Európai Mobilitási Hét és Autómentes Nap programjaihoz való csatlakozás</a:t>
            </a:r>
          </a:p>
          <a:p>
            <a:pPr algn="just"/>
            <a:r>
              <a:rPr lang="hu-HU" dirty="0" smtClean="0"/>
              <a:t>Civil szervezetek közötti és települések közötti kulturális együttműködés fejlesztése</a:t>
            </a:r>
          </a:p>
          <a:p>
            <a:pPr algn="just"/>
            <a:r>
              <a:rPr lang="hu-HU" dirty="0" smtClean="0"/>
              <a:t>Dunaszeg első írásos említésének 600. évfordulójára (2018) való felkészülés megkezdése, ünnepség szervezése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i="1" u="sng" dirty="0" smtClean="0">
                <a:solidFill>
                  <a:schemeClr val="tx1"/>
                </a:solidFill>
              </a:rPr>
              <a:t>Lakossági javaslatok</a:t>
            </a:r>
            <a:endParaRPr lang="hu-HU" sz="4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108720"/>
          </a:xfrm>
        </p:spPr>
        <p:txBody>
          <a:bodyPr>
            <a:normAutofit fontScale="90000"/>
          </a:bodyPr>
          <a:lstStyle/>
          <a:p>
            <a:r>
              <a:rPr lang="hu-HU" sz="8000" b="1" i="1" u="sng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Stratégiai jövőképünk</a:t>
            </a:r>
            <a:endParaRPr lang="hu-HU" sz="8000" b="1" i="1" u="sng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2808312"/>
          </a:xfrm>
        </p:spPr>
        <p:txBody>
          <a:bodyPr>
            <a:noAutofit/>
          </a:bodyPr>
          <a:lstStyle/>
          <a:p>
            <a: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Magyarország egy gyönyörű szép természeti táján elhelyezkedő, a Duna mellett fekvő falunknak számos ismert és megbecsült, valamint kevéssé ismert, ám jól hasznosítható értéke van, aminek feltárása, megőrzése és gyarapítása örökös kötelességünk</a:t>
            </a:r>
            <a:r>
              <a:rPr lang="hu-HU" sz="32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sz="32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és időszerű feladatokat ad az előttünk álló évtizedekre.</a:t>
            </a:r>
            <a:endParaRPr lang="hu-HU" sz="32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hu-HU" sz="3200" b="1" i="1" dirty="0">
              <a:solidFill>
                <a:srgbClr val="00808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3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759620"/>
          </a:xfrm>
        </p:spPr>
        <p:txBody>
          <a:bodyPr>
            <a:normAutofit/>
          </a:bodyPr>
          <a:lstStyle/>
          <a:p>
            <a:r>
              <a:rPr lang="hu-HU" sz="4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stratégia alkotó műhelymunkán a résztvevők segítségével sor került Dunaszeg fejlesztési céljainak meghatározására.</a:t>
            </a:r>
            <a:endParaRPr lang="hu-HU" sz="4800" b="1" i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473200"/>
          </a:xfrm>
        </p:spPr>
        <p:txBody>
          <a:bodyPr>
            <a:normAutofit fontScale="92500" lnSpcReduction="10000"/>
          </a:bodyPr>
          <a:lstStyle/>
          <a:p>
            <a:r>
              <a:rPr lang="hu-HU" sz="4800" b="1" i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„Merjünk </a:t>
            </a:r>
            <a:r>
              <a:rPr lang="hu-HU" sz="4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álmodni!” </a:t>
            </a:r>
          </a:p>
          <a:p>
            <a:r>
              <a:rPr lang="hu-HU" sz="4800" b="1" i="1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3csoportja </a:t>
            </a:r>
          </a:p>
          <a:p>
            <a:endParaRPr lang="hu-HU" sz="4800" b="1" i="1" dirty="0" smtClean="0">
              <a:solidFill>
                <a:srgbClr val="00808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hu-HU" sz="4800" b="1" i="1" dirty="0">
              <a:solidFill>
                <a:srgbClr val="00808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hu-HU" sz="4800" b="1" i="1" dirty="0">
              <a:solidFill>
                <a:srgbClr val="00808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8" y="5229200"/>
            <a:ext cx="1000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" y="0"/>
            <a:ext cx="91643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2573</Words>
  <Application>Microsoft Office PowerPoint</Application>
  <PresentationFormat>Diavetítés a képernyőre (4:3 oldalarány)</PresentationFormat>
  <Paragraphs>498</Paragraphs>
  <Slides>69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0" baseType="lpstr">
      <vt:lpstr>Hullám</vt:lpstr>
      <vt:lpstr>Közösségfejlesztési törekvések Dunaszegen</vt:lpstr>
      <vt:lpstr>PowerPoint bemutató</vt:lpstr>
      <vt:lpstr>Dunaszeg jövőképe Dunaszeg legyen egy közösségi értéken alapuló fejlett európai falu, a nyugalom zöld szigete az itt élőknek és az idelátogatóknak.</vt:lpstr>
      <vt:lpstr> Magyarország északnyugati részén, a Mosoni-Duna egyik kanyarulatában, Győrtől 12 km-re helyezkedik el Dunaszeg. Önálló község a Szigetköz keleti harmadában, a Mosoni-Duna bal partján, néhány kilométerre a Dunától.   Dunaszeg eredete: „Fekszik a Holt Dunához közel e nagy folyó víznek szeglet forma fordulásánál,  mely miatt Dunaszegnek nevezik.”  </vt:lpstr>
      <vt:lpstr>Dunaszeg nagyjából 2000 fős lakosságszámú község, ahol minden korosztály megtalálható. Felnőtt és gyermek lakói számára lehetőséget kíván teremteni arra, hogy nyugodt és kellemes körülmények között, közel a természethez, alapszükségleteik kielégítésének lehetőségei és megélhetésük forrásai minél teljesebben, lehetőleg helyben álljanak rendelkezésre.  Községünk kitűnő természeti adottságait, a föld javait megújítható módon kihasználva olyan életmódot szándékozunk biztosítani, amely az egyes családok és a közösség egésze számára fenntartható életkörülmények megteremtését teszi lehetővé.</vt:lpstr>
      <vt:lpstr>Dunaszeg település adottságai és a már rendelkezésre álló stratégiai dokumentumok összevetése  révén megállapítható, hogy egy átgondolt és alapos fejlesztési terv a település ez idáig még teljesen ki nem aknázott gazdasági és turisztikai lehetőségeinek megvalósítását, illetve az ilyen irányú ágazati stratégiák megalapozását szolgálhatja. Mindenképpen pozitív és előremutató, hogy a település közelmúltban elkészült tervei az előzetes felmérés során alapvetően pozitív értékelést kaptak és megalapozottan feltételezhető, hogy Dunaszeg község az adottságai, korábbi beruházásai és fejlesztési tapasztalatai révén képes lesz kihasználni a stratégiai tervezésben rejlő lehetőségeket. </vt:lpstr>
      <vt:lpstr>Stratégiai jövőképünk</vt:lpstr>
      <vt:lpstr>A stratégia alkotó műhelymunkán a résztvevők segítségével sor került Dunaszeg fejlesztési céljainak meghatározására.</vt:lpstr>
      <vt:lpstr>PowerPoint bemutató</vt:lpstr>
      <vt:lpstr>1. csoport</vt:lpstr>
      <vt:lpstr>PowerPoint bemutató</vt:lpstr>
      <vt:lpstr>2. csoport</vt:lpstr>
      <vt:lpstr>PowerPoint bemutató</vt:lpstr>
      <vt:lpstr>3. csoport</vt:lpstr>
      <vt:lpstr>SWOT - helyzetelemzés</vt:lpstr>
      <vt:lpstr>Gyengeségek:</vt:lpstr>
      <vt:lpstr>Gyengeségek</vt:lpstr>
      <vt:lpstr>Erősségek:</vt:lpstr>
      <vt:lpstr>Erősségek</vt:lpstr>
      <vt:lpstr>Veszélyek, fenyegetések:</vt:lpstr>
      <vt:lpstr>Veszélyek</vt:lpstr>
      <vt:lpstr>Lehetőségek:</vt:lpstr>
      <vt:lpstr>Lehetőségek</vt:lpstr>
      <vt:lpstr>DUNASZEG A NYUGALOM  ZÖLD SZIGETE</vt:lpstr>
      <vt:lpstr>A műhelymunkák során megalkottuk Dunaszeg jövőképét, vagyis, hogy a lakosság munkába bevont csoportjai hogyan képzelik el Dunaszeget. Meghatároztuk a stratégiai irányokat. A stratégiaalkotás egyik lépése az alapértékek meghatározása volt az elképzelt jövőre és a SWOT analízis eredményeire tekintettel.   </vt:lpstr>
      <vt:lpstr>Értéklista</vt:lpstr>
      <vt:lpstr>Mi az amit el szeretnénk érni Dunaszegen? Pár elképzelés Dunaszeg jövőjéről… </vt:lpstr>
      <vt:lpstr>  Környezet   </vt:lpstr>
      <vt:lpstr>Idegenforgalom, turizmus</vt:lpstr>
      <vt:lpstr>Közösség </vt:lpstr>
      <vt:lpstr>  Egészségügy  </vt:lpstr>
      <vt:lpstr>Oktatás, nevelés</vt:lpstr>
      <vt:lpstr>Infrastruktúra</vt:lpstr>
      <vt:lpstr>Gazdaság</vt:lpstr>
      <vt:lpstr>Jöjjenek a konkrétumok… </vt:lpstr>
      <vt:lpstr>Környezet alternatív energia alkalmazása</vt:lpstr>
      <vt:lpstr>Környezet állati végtermékek és növényi részek újrahasznosítása</vt:lpstr>
      <vt:lpstr>Környezet szélerőmű létesítés</vt:lpstr>
      <vt:lpstr>Környezet hulladékszigetek számának növelése</vt:lpstr>
      <vt:lpstr>Környezet szelektív hulladékgyűjtés megvalósítása</vt:lpstr>
      <vt:lpstr>Környezet közterületek tisztán tartása</vt:lpstr>
      <vt:lpstr>Idegenforgalom, turizmus helyi természeti adottságok kiaknázása</vt:lpstr>
      <vt:lpstr>Idegenforgalom, turizmus természetbarát turisztikai létesítmények</vt:lpstr>
      <vt:lpstr>Idegenforgalom, turizmus kerékpáros és vízi turizmus jelentős fejlesztése</vt:lpstr>
      <vt:lpstr>Idegenforgalom, turizmus koncertek és fesztiválok, sportrendezvények szervezése</vt:lpstr>
      <vt:lpstr>Közösség Duna nap</vt:lpstr>
      <vt:lpstr>Közösség kihívás napja</vt:lpstr>
      <vt:lpstr>Közösség rendezvények</vt:lpstr>
      <vt:lpstr>Közösség ismeretterjesztés, játékok</vt:lpstr>
      <vt:lpstr>Közösség kalandtúra</vt:lpstr>
      <vt:lpstr>Egészségügy házi segítségnyújtás</vt:lpstr>
      <vt:lpstr>Egészségügy defibrillátor vásárlás</vt:lpstr>
      <vt:lpstr>Egészségügy háziorvosi és szakellátás fejlesztés</vt:lpstr>
      <vt:lpstr>Egészségügy egészségnap</vt:lpstr>
      <vt:lpstr>Oktatás, nevelés pályaválasztási nap</vt:lpstr>
      <vt:lpstr>Oktatás, nevelés nyelvoktatás</vt:lpstr>
      <vt:lpstr>Oktatás, nevelés digitális írástudás fejlesztése</vt:lpstr>
      <vt:lpstr>Oktatás, nevelés cserediák program</vt:lpstr>
      <vt:lpstr>Infrastruktúra utak aszfaltozása</vt:lpstr>
      <vt:lpstr>Infrastruktúra csapadékvíz elvezetés</vt:lpstr>
      <vt:lpstr>Infrastruktúra közvilágítás korszerűsítése</vt:lpstr>
      <vt:lpstr>Infrastruktúra falubusz</vt:lpstr>
      <vt:lpstr>Gazdaság iparűzési adóbevétel megduplázása</vt:lpstr>
      <vt:lpstr>Gazdaság lakosság helyben történő foglalkoztatása</vt:lpstr>
      <vt:lpstr>Gazdaság turizmussal foglalkozó vállalkozások számának megduplázása</vt:lpstr>
      <vt:lpstr>Gazdaság vállalkozói katalógus</vt:lpstr>
      <vt:lpstr>PowerPoint bemutató</vt:lpstr>
      <vt:lpstr>A ”HKA MUNKACSOPORT” TAGJAI</vt:lpstr>
      <vt:lpstr>Lakossági javaslatok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Közösségfejlesztési törekvések Dunaszegen</dc:title>
  <dc:creator>User</dc:creator>
  <cp:lastModifiedBy>jegyző</cp:lastModifiedBy>
  <cp:revision>60</cp:revision>
  <dcterms:created xsi:type="dcterms:W3CDTF">2015-01-02T14:03:10Z</dcterms:created>
  <dcterms:modified xsi:type="dcterms:W3CDTF">2015-02-10T07:58:36Z</dcterms:modified>
</cp:coreProperties>
</file>